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1" r:id="rId3"/>
    <p:sldId id="299" r:id="rId4"/>
    <p:sldId id="326" r:id="rId5"/>
    <p:sldId id="297" r:id="rId6"/>
    <p:sldId id="298" r:id="rId7"/>
    <p:sldId id="283" r:id="rId8"/>
    <p:sldId id="296" r:id="rId9"/>
    <p:sldId id="285" r:id="rId10"/>
    <p:sldId id="284" r:id="rId11"/>
    <p:sldId id="286" r:id="rId12"/>
    <p:sldId id="257" r:id="rId13"/>
    <p:sldId id="258" r:id="rId14"/>
    <p:sldId id="259" r:id="rId15"/>
    <p:sldId id="267" r:id="rId16"/>
    <p:sldId id="261" r:id="rId17"/>
    <p:sldId id="271" r:id="rId18"/>
    <p:sldId id="272" r:id="rId19"/>
    <p:sldId id="327" r:id="rId20"/>
    <p:sldId id="266" r:id="rId21"/>
    <p:sldId id="276" r:id="rId22"/>
    <p:sldId id="278" r:id="rId23"/>
    <p:sldId id="328" r:id="rId24"/>
    <p:sldId id="288" r:id="rId25"/>
    <p:sldId id="289" r:id="rId26"/>
    <p:sldId id="290" r:id="rId27"/>
    <p:sldId id="273" r:id="rId28"/>
    <p:sldId id="275" r:id="rId29"/>
    <p:sldId id="291" r:id="rId30"/>
    <p:sldId id="292" r:id="rId31"/>
    <p:sldId id="301" r:id="rId32"/>
    <p:sldId id="303" r:id="rId33"/>
    <p:sldId id="302" r:id="rId34"/>
    <p:sldId id="305" r:id="rId35"/>
    <p:sldId id="306" r:id="rId36"/>
    <p:sldId id="307" r:id="rId37"/>
    <p:sldId id="269" r:id="rId38"/>
    <p:sldId id="280" r:id="rId39"/>
    <p:sldId id="279" r:id="rId40"/>
    <p:sldId id="293" r:id="rId41"/>
    <p:sldId id="304" r:id="rId42"/>
    <p:sldId id="294" r:id="rId43"/>
    <p:sldId id="260" r:id="rId44"/>
    <p:sldId id="262" r:id="rId45"/>
    <p:sldId id="263" r:id="rId46"/>
    <p:sldId id="308" r:id="rId47"/>
    <p:sldId id="309" r:id="rId48"/>
    <p:sldId id="310" r:id="rId49"/>
    <p:sldId id="311" r:id="rId50"/>
    <p:sldId id="320" r:id="rId51"/>
    <p:sldId id="314" r:id="rId52"/>
    <p:sldId id="317" r:id="rId53"/>
    <p:sldId id="315" r:id="rId54"/>
    <p:sldId id="316" r:id="rId55"/>
    <p:sldId id="318" r:id="rId56"/>
    <p:sldId id="319" r:id="rId57"/>
    <p:sldId id="313" r:id="rId58"/>
    <p:sldId id="312" r:id="rId59"/>
    <p:sldId id="321" r:id="rId60"/>
    <p:sldId id="322" r:id="rId61"/>
    <p:sldId id="323" r:id="rId62"/>
    <p:sldId id="324"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67"/>
    <p:restoredTop sz="94795"/>
  </p:normalViewPr>
  <p:slideViewPr>
    <p:cSldViewPr snapToGrid="0" snapToObjects="1">
      <p:cViewPr varScale="1">
        <p:scale>
          <a:sx n="116" d="100"/>
          <a:sy n="116" d="100"/>
        </p:scale>
        <p:origin x="1256" y="184"/>
      </p:cViewPr>
      <p:guideLst/>
    </p:cSldViewPr>
  </p:slideViewPr>
  <p:notesTextViewPr>
    <p:cViewPr>
      <p:scale>
        <a:sx n="1" d="1"/>
        <a:sy n="1" d="1"/>
      </p:scale>
      <p:origin x="0" y="0"/>
    </p:cViewPr>
  </p:notesTextViewPr>
  <p:sorterViewPr>
    <p:cViewPr>
      <p:scale>
        <a:sx n="159" d="100"/>
        <a:sy n="159"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364B9-F027-E647-A983-D7EAD34FB2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FE37A6-EE89-7940-87F8-6ABA0226BE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A64D16-0DDC-D647-AA65-1A15D5CB57BA}"/>
              </a:ext>
            </a:extLst>
          </p:cNvPr>
          <p:cNvSpPr>
            <a:spLocks noGrp="1"/>
          </p:cNvSpPr>
          <p:nvPr>
            <p:ph type="dt" sz="half" idx="10"/>
          </p:nvPr>
        </p:nvSpPr>
        <p:spPr/>
        <p:txBody>
          <a:bodyPr/>
          <a:lstStyle/>
          <a:p>
            <a:fld id="{D573546B-7B1A-1C43-AC80-9282AEA07ED9}" type="datetimeFigureOut">
              <a:rPr lang="en-US" smtClean="0"/>
              <a:t>2/21/25</a:t>
            </a:fld>
            <a:endParaRPr lang="en-US"/>
          </a:p>
        </p:txBody>
      </p:sp>
      <p:sp>
        <p:nvSpPr>
          <p:cNvPr id="5" name="Footer Placeholder 4">
            <a:extLst>
              <a:ext uri="{FF2B5EF4-FFF2-40B4-BE49-F238E27FC236}">
                <a16:creationId xmlns:a16="http://schemas.microsoft.com/office/drawing/2014/main" id="{390F31AE-E592-BC4E-A398-2B94093234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9AF8BC-7F4B-D94D-8C00-AF36E6BEE764}"/>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2407047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22E5D-54F9-1B44-84AF-2D4E5E2C0E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A29A62-19AA-344D-AA73-45CB6847C08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DA36B-882B-5145-9F76-0850F867585D}"/>
              </a:ext>
            </a:extLst>
          </p:cNvPr>
          <p:cNvSpPr>
            <a:spLocks noGrp="1"/>
          </p:cNvSpPr>
          <p:nvPr>
            <p:ph type="dt" sz="half" idx="10"/>
          </p:nvPr>
        </p:nvSpPr>
        <p:spPr/>
        <p:txBody>
          <a:bodyPr/>
          <a:lstStyle/>
          <a:p>
            <a:fld id="{D573546B-7B1A-1C43-AC80-9282AEA07ED9}" type="datetimeFigureOut">
              <a:rPr lang="en-US" smtClean="0"/>
              <a:t>2/21/25</a:t>
            </a:fld>
            <a:endParaRPr lang="en-US"/>
          </a:p>
        </p:txBody>
      </p:sp>
      <p:sp>
        <p:nvSpPr>
          <p:cNvPr id="5" name="Footer Placeholder 4">
            <a:extLst>
              <a:ext uri="{FF2B5EF4-FFF2-40B4-BE49-F238E27FC236}">
                <a16:creationId xmlns:a16="http://schemas.microsoft.com/office/drawing/2014/main" id="{FB0ADB56-6AD0-8B44-A110-BDDC909220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ABB29-1C1D-5849-960F-08686BD1C094}"/>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2142778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E910C8-EBCF-984C-A7C5-4A137975F6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6E99C9-0D62-7D40-AABF-6B2B75263CD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6983C-F4DE-9C40-9765-CB54CB403D2F}"/>
              </a:ext>
            </a:extLst>
          </p:cNvPr>
          <p:cNvSpPr>
            <a:spLocks noGrp="1"/>
          </p:cNvSpPr>
          <p:nvPr>
            <p:ph type="dt" sz="half" idx="10"/>
          </p:nvPr>
        </p:nvSpPr>
        <p:spPr/>
        <p:txBody>
          <a:bodyPr/>
          <a:lstStyle/>
          <a:p>
            <a:fld id="{D573546B-7B1A-1C43-AC80-9282AEA07ED9}" type="datetimeFigureOut">
              <a:rPr lang="en-US" smtClean="0"/>
              <a:t>2/21/25</a:t>
            </a:fld>
            <a:endParaRPr lang="en-US"/>
          </a:p>
        </p:txBody>
      </p:sp>
      <p:sp>
        <p:nvSpPr>
          <p:cNvPr id="5" name="Footer Placeholder 4">
            <a:extLst>
              <a:ext uri="{FF2B5EF4-FFF2-40B4-BE49-F238E27FC236}">
                <a16:creationId xmlns:a16="http://schemas.microsoft.com/office/drawing/2014/main" id="{354521D6-AB67-B046-9ADF-119BFC9C0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3BD0F-B9EA-4848-B449-76144BCED322}"/>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2420638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1EF8E-93B0-4646-B6BE-BA396F51C2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148FE2-9021-1945-9BAA-CE14E99C87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CDE7D-FF6F-B54D-82EE-092B167EDB4C}"/>
              </a:ext>
            </a:extLst>
          </p:cNvPr>
          <p:cNvSpPr>
            <a:spLocks noGrp="1"/>
          </p:cNvSpPr>
          <p:nvPr>
            <p:ph type="dt" sz="half" idx="10"/>
          </p:nvPr>
        </p:nvSpPr>
        <p:spPr/>
        <p:txBody>
          <a:bodyPr/>
          <a:lstStyle/>
          <a:p>
            <a:fld id="{D573546B-7B1A-1C43-AC80-9282AEA07ED9}" type="datetimeFigureOut">
              <a:rPr lang="en-US" smtClean="0"/>
              <a:t>2/21/25</a:t>
            </a:fld>
            <a:endParaRPr lang="en-US"/>
          </a:p>
        </p:txBody>
      </p:sp>
      <p:sp>
        <p:nvSpPr>
          <p:cNvPr id="5" name="Footer Placeholder 4">
            <a:extLst>
              <a:ext uri="{FF2B5EF4-FFF2-40B4-BE49-F238E27FC236}">
                <a16:creationId xmlns:a16="http://schemas.microsoft.com/office/drawing/2014/main" id="{19265D0E-6BE2-264B-8CCC-07EDD6F6EF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5F0B5-BC64-6745-9974-9103081170A7}"/>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3383898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DE31F-4BEF-F744-A7CF-F3EF243E4D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0AFF6A-518E-6A46-9EF9-ACE4F25054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5477790-FD53-9E4D-A560-9E92C0A8F7B8}"/>
              </a:ext>
            </a:extLst>
          </p:cNvPr>
          <p:cNvSpPr>
            <a:spLocks noGrp="1"/>
          </p:cNvSpPr>
          <p:nvPr>
            <p:ph type="dt" sz="half" idx="10"/>
          </p:nvPr>
        </p:nvSpPr>
        <p:spPr/>
        <p:txBody>
          <a:bodyPr/>
          <a:lstStyle/>
          <a:p>
            <a:fld id="{D573546B-7B1A-1C43-AC80-9282AEA07ED9}" type="datetimeFigureOut">
              <a:rPr lang="en-US" smtClean="0"/>
              <a:t>2/21/25</a:t>
            </a:fld>
            <a:endParaRPr lang="en-US"/>
          </a:p>
        </p:txBody>
      </p:sp>
      <p:sp>
        <p:nvSpPr>
          <p:cNvPr id="5" name="Footer Placeholder 4">
            <a:extLst>
              <a:ext uri="{FF2B5EF4-FFF2-40B4-BE49-F238E27FC236}">
                <a16:creationId xmlns:a16="http://schemas.microsoft.com/office/drawing/2014/main" id="{FA98F67F-D456-1645-BE32-965FA90CCA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EB7F0-A4F7-864B-8A11-00201B7D67B2}"/>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153554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9F2A4-F592-0149-B263-4A82D0A6A1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C9F976-DBC3-7A41-A875-879FA70775F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BB5F56-C002-6E42-818B-BC1E672EE53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E03846-54B6-164E-8D94-280D4AF9EFC1}"/>
              </a:ext>
            </a:extLst>
          </p:cNvPr>
          <p:cNvSpPr>
            <a:spLocks noGrp="1"/>
          </p:cNvSpPr>
          <p:nvPr>
            <p:ph type="dt" sz="half" idx="10"/>
          </p:nvPr>
        </p:nvSpPr>
        <p:spPr/>
        <p:txBody>
          <a:bodyPr/>
          <a:lstStyle/>
          <a:p>
            <a:fld id="{D573546B-7B1A-1C43-AC80-9282AEA07ED9}" type="datetimeFigureOut">
              <a:rPr lang="en-US" smtClean="0"/>
              <a:t>2/21/25</a:t>
            </a:fld>
            <a:endParaRPr lang="en-US"/>
          </a:p>
        </p:txBody>
      </p:sp>
      <p:sp>
        <p:nvSpPr>
          <p:cNvPr id="6" name="Footer Placeholder 5">
            <a:extLst>
              <a:ext uri="{FF2B5EF4-FFF2-40B4-BE49-F238E27FC236}">
                <a16:creationId xmlns:a16="http://schemas.microsoft.com/office/drawing/2014/main" id="{CC513B23-1C83-DC46-A90A-A5FC1720BF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E79B9A-9C23-3D40-9F1F-CA4499EEA67D}"/>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3655065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A7EB-E9A1-254A-8C16-9DC577A924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4AA842-52D7-F94E-8410-EDDB76FB6B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9F7EC75-A385-2647-93CB-206C208C4E0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604701-F0D8-9741-9294-25A61A5F2A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82F28A-99DE-424F-9628-E0082A627C1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E7DD57-DD65-574A-AFC8-5F45A46BB27D}"/>
              </a:ext>
            </a:extLst>
          </p:cNvPr>
          <p:cNvSpPr>
            <a:spLocks noGrp="1"/>
          </p:cNvSpPr>
          <p:nvPr>
            <p:ph type="dt" sz="half" idx="10"/>
          </p:nvPr>
        </p:nvSpPr>
        <p:spPr/>
        <p:txBody>
          <a:bodyPr/>
          <a:lstStyle/>
          <a:p>
            <a:fld id="{D573546B-7B1A-1C43-AC80-9282AEA07ED9}" type="datetimeFigureOut">
              <a:rPr lang="en-US" smtClean="0"/>
              <a:t>2/21/25</a:t>
            </a:fld>
            <a:endParaRPr lang="en-US"/>
          </a:p>
        </p:txBody>
      </p:sp>
      <p:sp>
        <p:nvSpPr>
          <p:cNvPr id="8" name="Footer Placeholder 7">
            <a:extLst>
              <a:ext uri="{FF2B5EF4-FFF2-40B4-BE49-F238E27FC236}">
                <a16:creationId xmlns:a16="http://schemas.microsoft.com/office/drawing/2014/main" id="{06AB6DD2-4706-1D4D-AD2F-48458B5DE5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3AE08D-DD6C-8C40-AC00-47AD378AB503}"/>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3041877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7068C-F879-E14C-9A1D-908BD5A0A5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EDCA70-BA05-2B4A-AEF3-4DDCD4317280}"/>
              </a:ext>
            </a:extLst>
          </p:cNvPr>
          <p:cNvSpPr>
            <a:spLocks noGrp="1"/>
          </p:cNvSpPr>
          <p:nvPr>
            <p:ph type="dt" sz="half" idx="10"/>
          </p:nvPr>
        </p:nvSpPr>
        <p:spPr/>
        <p:txBody>
          <a:bodyPr/>
          <a:lstStyle/>
          <a:p>
            <a:fld id="{D573546B-7B1A-1C43-AC80-9282AEA07ED9}" type="datetimeFigureOut">
              <a:rPr lang="en-US" smtClean="0"/>
              <a:t>2/21/25</a:t>
            </a:fld>
            <a:endParaRPr lang="en-US"/>
          </a:p>
        </p:txBody>
      </p:sp>
      <p:sp>
        <p:nvSpPr>
          <p:cNvPr id="4" name="Footer Placeholder 3">
            <a:extLst>
              <a:ext uri="{FF2B5EF4-FFF2-40B4-BE49-F238E27FC236}">
                <a16:creationId xmlns:a16="http://schemas.microsoft.com/office/drawing/2014/main" id="{E3BA8594-CE45-494A-86F5-6447C39F59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CB6C1F-D4F5-A54A-AA6A-AC1F0C151578}"/>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1511327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2636F8-9E76-3D4E-8891-5738158C30EB}"/>
              </a:ext>
            </a:extLst>
          </p:cNvPr>
          <p:cNvSpPr>
            <a:spLocks noGrp="1"/>
          </p:cNvSpPr>
          <p:nvPr>
            <p:ph type="dt" sz="half" idx="10"/>
          </p:nvPr>
        </p:nvSpPr>
        <p:spPr/>
        <p:txBody>
          <a:bodyPr/>
          <a:lstStyle/>
          <a:p>
            <a:fld id="{D573546B-7B1A-1C43-AC80-9282AEA07ED9}" type="datetimeFigureOut">
              <a:rPr lang="en-US" smtClean="0"/>
              <a:t>2/21/25</a:t>
            </a:fld>
            <a:endParaRPr lang="en-US"/>
          </a:p>
        </p:txBody>
      </p:sp>
      <p:sp>
        <p:nvSpPr>
          <p:cNvPr id="3" name="Footer Placeholder 2">
            <a:extLst>
              <a:ext uri="{FF2B5EF4-FFF2-40B4-BE49-F238E27FC236}">
                <a16:creationId xmlns:a16="http://schemas.microsoft.com/office/drawing/2014/main" id="{91101BDB-D06E-2449-A6DE-7CFD91533E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72FBF1-1A99-BE48-96DC-9E9BBE79CFDE}"/>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296491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05CCD-04DF-8341-8981-58853AAB74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61FA51-316C-294B-94A3-F75D926DDA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81D678-C38B-FD42-B62F-D1BDEA2AB5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04A688-224C-BB40-8131-0E87F9F08C9B}"/>
              </a:ext>
            </a:extLst>
          </p:cNvPr>
          <p:cNvSpPr>
            <a:spLocks noGrp="1"/>
          </p:cNvSpPr>
          <p:nvPr>
            <p:ph type="dt" sz="half" idx="10"/>
          </p:nvPr>
        </p:nvSpPr>
        <p:spPr/>
        <p:txBody>
          <a:bodyPr/>
          <a:lstStyle/>
          <a:p>
            <a:fld id="{D573546B-7B1A-1C43-AC80-9282AEA07ED9}" type="datetimeFigureOut">
              <a:rPr lang="en-US" smtClean="0"/>
              <a:t>2/21/25</a:t>
            </a:fld>
            <a:endParaRPr lang="en-US"/>
          </a:p>
        </p:txBody>
      </p:sp>
      <p:sp>
        <p:nvSpPr>
          <p:cNvPr id="6" name="Footer Placeholder 5">
            <a:extLst>
              <a:ext uri="{FF2B5EF4-FFF2-40B4-BE49-F238E27FC236}">
                <a16:creationId xmlns:a16="http://schemas.microsoft.com/office/drawing/2014/main" id="{0ED8DBED-473B-BB43-B8A2-D3A979F55C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F93498-6CD8-7043-A99F-231CD5D737E2}"/>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394836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6387-0418-574A-9739-DAAFC24E42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814815-A7D5-3E45-805D-B268666830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D616E3-B5DD-D544-A3BF-5704C76EA0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E1C4BB1-5916-074D-A96E-622C823D83E6}"/>
              </a:ext>
            </a:extLst>
          </p:cNvPr>
          <p:cNvSpPr>
            <a:spLocks noGrp="1"/>
          </p:cNvSpPr>
          <p:nvPr>
            <p:ph type="dt" sz="half" idx="10"/>
          </p:nvPr>
        </p:nvSpPr>
        <p:spPr/>
        <p:txBody>
          <a:bodyPr/>
          <a:lstStyle/>
          <a:p>
            <a:fld id="{D573546B-7B1A-1C43-AC80-9282AEA07ED9}" type="datetimeFigureOut">
              <a:rPr lang="en-US" smtClean="0"/>
              <a:t>2/21/25</a:t>
            </a:fld>
            <a:endParaRPr lang="en-US"/>
          </a:p>
        </p:txBody>
      </p:sp>
      <p:sp>
        <p:nvSpPr>
          <p:cNvPr id="6" name="Footer Placeholder 5">
            <a:extLst>
              <a:ext uri="{FF2B5EF4-FFF2-40B4-BE49-F238E27FC236}">
                <a16:creationId xmlns:a16="http://schemas.microsoft.com/office/drawing/2014/main" id="{9C3F2E4B-CE71-8E4D-A1FC-41EF8D88C3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BC6677-3E39-984C-B1E9-2E76FE0547A9}"/>
              </a:ext>
            </a:extLst>
          </p:cNvPr>
          <p:cNvSpPr>
            <a:spLocks noGrp="1"/>
          </p:cNvSpPr>
          <p:nvPr>
            <p:ph type="sldNum" sz="quarter" idx="12"/>
          </p:nvPr>
        </p:nvSpPr>
        <p:spPr/>
        <p:txBody>
          <a:bodyPr/>
          <a:lstStyle/>
          <a:p>
            <a:fld id="{EA3925C6-D7BD-334E-92D6-1E4FE228CF28}" type="slidenum">
              <a:rPr lang="en-US" smtClean="0"/>
              <a:t>‹#›</a:t>
            </a:fld>
            <a:endParaRPr lang="en-US"/>
          </a:p>
        </p:txBody>
      </p:sp>
    </p:spTree>
    <p:extLst>
      <p:ext uri="{BB962C8B-B14F-4D97-AF65-F5344CB8AC3E}">
        <p14:creationId xmlns:p14="http://schemas.microsoft.com/office/powerpoint/2010/main" val="1355311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alphaModFix amt="3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893E00-51DA-3C49-973D-0E8A0A9487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A2F22-9C5F-0843-BDE1-551BD2EF36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E079FA-28C4-3146-84E1-170D290E06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73546B-7B1A-1C43-AC80-9282AEA07ED9}" type="datetimeFigureOut">
              <a:rPr lang="en-US" smtClean="0"/>
              <a:t>2/21/25</a:t>
            </a:fld>
            <a:endParaRPr lang="en-US"/>
          </a:p>
        </p:txBody>
      </p:sp>
      <p:sp>
        <p:nvSpPr>
          <p:cNvPr id="5" name="Footer Placeholder 4">
            <a:extLst>
              <a:ext uri="{FF2B5EF4-FFF2-40B4-BE49-F238E27FC236}">
                <a16:creationId xmlns:a16="http://schemas.microsoft.com/office/drawing/2014/main" id="{A4C16F5F-A18C-F042-99E2-6434BD3DE6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5104AA-275A-1445-A7C2-95C4AE7FB0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3925C6-D7BD-334E-92D6-1E4FE228CF28}" type="slidenum">
              <a:rPr lang="en-US" smtClean="0"/>
              <a:t>‹#›</a:t>
            </a:fld>
            <a:endParaRPr lang="en-US"/>
          </a:p>
        </p:txBody>
      </p:sp>
    </p:spTree>
    <p:extLst>
      <p:ext uri="{BB962C8B-B14F-4D97-AF65-F5344CB8AC3E}">
        <p14:creationId xmlns:p14="http://schemas.microsoft.com/office/powerpoint/2010/main" val="1196480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tall grass in a field&#10;&#10;AI-generated content may be incorrect.">
            <a:extLst>
              <a:ext uri="{FF2B5EF4-FFF2-40B4-BE49-F238E27FC236}">
                <a16:creationId xmlns:a16="http://schemas.microsoft.com/office/drawing/2014/main" id="{15280C12-25A6-4DC7-A3F5-5D52702A8AF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F860C14-251A-AB43-9E23-4D31DDF409A4}"/>
              </a:ext>
            </a:extLst>
          </p:cNvPr>
          <p:cNvSpPr>
            <a:spLocks noGrp="1"/>
          </p:cNvSpPr>
          <p:nvPr>
            <p:ph type="title"/>
          </p:nvPr>
        </p:nvSpPr>
        <p:spPr>
          <a:xfrm>
            <a:off x="490537" y="5423989"/>
            <a:ext cx="11210925" cy="484474"/>
          </a:xfrm>
        </p:spPr>
        <p:txBody>
          <a:bodyPr vert="horz" lIns="91440" tIns="45720" rIns="91440" bIns="45720" rtlCol="0" anchor="ctr">
            <a:normAutofit/>
          </a:bodyPr>
          <a:lstStyle/>
          <a:p>
            <a:pPr algn="ctr"/>
            <a:r>
              <a:rPr lang="en-US" sz="2200" b="1" dirty="0">
                <a:solidFill>
                  <a:schemeClr val="tx1">
                    <a:lumMod val="85000"/>
                    <a:lumOff val="15000"/>
                  </a:schemeClr>
                </a:solidFill>
              </a:rPr>
              <a:t>Tallgrass Prairie Grasses</a:t>
            </a:r>
            <a:endParaRPr lang="en-US" sz="1600" b="1" dirty="0">
              <a:solidFill>
                <a:schemeClr val="tx1">
                  <a:lumMod val="85000"/>
                  <a:lumOff val="15000"/>
                </a:schemeClr>
              </a:solidFill>
            </a:endParaRP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green and black sign with trees and birds&#10;&#10;AI-generated content may be incorrect.">
            <a:extLst>
              <a:ext uri="{FF2B5EF4-FFF2-40B4-BE49-F238E27FC236}">
                <a16:creationId xmlns:a16="http://schemas.microsoft.com/office/drawing/2014/main" id="{4FB7FD72-A7E9-748D-2F1F-BB46DC8F17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67705" y="5245882"/>
            <a:ext cx="1279026" cy="810811"/>
          </a:xfrm>
          <a:prstGeom prst="rect">
            <a:avLst/>
          </a:prstGeom>
        </p:spPr>
      </p:pic>
    </p:spTree>
    <p:extLst>
      <p:ext uri="{BB962C8B-B14F-4D97-AF65-F5344CB8AC3E}">
        <p14:creationId xmlns:p14="http://schemas.microsoft.com/office/powerpoint/2010/main" val="2560860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A3B8E-3F7B-714B-ABD8-ACEA91990911}"/>
              </a:ext>
            </a:extLst>
          </p:cNvPr>
          <p:cNvSpPr>
            <a:spLocks noGrp="1"/>
          </p:cNvSpPr>
          <p:nvPr>
            <p:ph type="title"/>
          </p:nvPr>
        </p:nvSpPr>
        <p:spPr/>
        <p:txBody>
          <a:bodyPr/>
          <a:lstStyle/>
          <a:p>
            <a:r>
              <a:rPr lang="en-US" dirty="0"/>
              <a:t>Cool season grasses – C3 grasses</a:t>
            </a:r>
          </a:p>
        </p:txBody>
      </p:sp>
      <p:sp>
        <p:nvSpPr>
          <p:cNvPr id="3" name="Content Placeholder 2">
            <a:extLst>
              <a:ext uri="{FF2B5EF4-FFF2-40B4-BE49-F238E27FC236}">
                <a16:creationId xmlns:a16="http://schemas.microsoft.com/office/drawing/2014/main" id="{F41AC230-4FC3-0446-B599-8FEBF37E7E72}"/>
              </a:ext>
            </a:extLst>
          </p:cNvPr>
          <p:cNvSpPr>
            <a:spLocks noGrp="1"/>
          </p:cNvSpPr>
          <p:nvPr>
            <p:ph idx="1"/>
          </p:nvPr>
        </p:nvSpPr>
        <p:spPr>
          <a:xfrm>
            <a:off x="838200" y="1502980"/>
            <a:ext cx="10515600" cy="4908330"/>
          </a:xfrm>
        </p:spPr>
        <p:txBody>
          <a:bodyPr>
            <a:normAutofit fontScale="85000" lnSpcReduction="20000"/>
          </a:bodyPr>
          <a:lstStyle/>
          <a:p>
            <a:pPr marL="0" indent="0">
              <a:lnSpc>
                <a:spcPct val="120000"/>
              </a:lnSpc>
              <a:buNone/>
            </a:pPr>
            <a:r>
              <a:rPr lang="en-US" sz="3600" dirty="0">
                <a:latin typeface="+mj-lt"/>
              </a:rPr>
              <a:t>= grasses that begin growing in the early spring when temperatures are cool.  They will flower and set seed in May and June.  These grasses will be green in the spring and golden by August.</a:t>
            </a:r>
          </a:p>
          <a:p>
            <a:pPr marL="0" indent="0">
              <a:buNone/>
            </a:pPr>
            <a:endParaRPr lang="en-US" dirty="0">
              <a:latin typeface="+mj-lt"/>
            </a:endParaRPr>
          </a:p>
          <a:p>
            <a:pPr marL="0" indent="0">
              <a:buNone/>
            </a:pPr>
            <a:r>
              <a:rPr lang="en-US" sz="4000" dirty="0">
                <a:latin typeface="+mj-lt"/>
              </a:rPr>
              <a:t>E.g.:  Smooth brome			Scribner’s Panicum	</a:t>
            </a:r>
          </a:p>
          <a:p>
            <a:pPr marL="0" indent="0">
              <a:buNone/>
            </a:pPr>
            <a:r>
              <a:rPr lang="en-US" sz="4000" dirty="0">
                <a:latin typeface="+mj-lt"/>
              </a:rPr>
              <a:t>	</a:t>
            </a:r>
            <a:r>
              <a:rPr lang="en-US" sz="4000" dirty="0" err="1">
                <a:latin typeface="+mj-lt"/>
              </a:rPr>
              <a:t>Junegrass</a:t>
            </a:r>
            <a:r>
              <a:rPr lang="en-US" sz="4000" dirty="0">
                <a:latin typeface="+mj-lt"/>
              </a:rPr>
              <a:t>				Western wheatgrass</a:t>
            </a:r>
          </a:p>
          <a:p>
            <a:pPr marL="0" indent="0">
              <a:buNone/>
            </a:pPr>
            <a:r>
              <a:rPr lang="en-US" sz="4000" dirty="0">
                <a:latin typeface="+mj-lt"/>
              </a:rPr>
              <a:t>	Little barley			</a:t>
            </a:r>
          </a:p>
          <a:p>
            <a:pPr marL="0" indent="0">
              <a:buNone/>
            </a:pPr>
            <a:r>
              <a:rPr lang="en-US" sz="4000" dirty="0">
                <a:latin typeface="+mj-lt"/>
              </a:rPr>
              <a:t>	Downy brome</a:t>
            </a:r>
          </a:p>
          <a:p>
            <a:pPr marL="0" indent="0">
              <a:buNone/>
            </a:pPr>
            <a:r>
              <a:rPr lang="en-US" sz="4000" dirty="0">
                <a:latin typeface="+mj-lt"/>
              </a:rPr>
              <a:t>	Canada wildrye</a:t>
            </a:r>
          </a:p>
        </p:txBody>
      </p:sp>
    </p:spTree>
    <p:extLst>
      <p:ext uri="{BB962C8B-B14F-4D97-AF65-F5344CB8AC3E}">
        <p14:creationId xmlns:p14="http://schemas.microsoft.com/office/powerpoint/2010/main" val="1658300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A3B8E-3F7B-714B-ABD8-ACEA91990911}"/>
              </a:ext>
            </a:extLst>
          </p:cNvPr>
          <p:cNvSpPr>
            <a:spLocks noGrp="1"/>
          </p:cNvSpPr>
          <p:nvPr>
            <p:ph type="title"/>
          </p:nvPr>
        </p:nvSpPr>
        <p:spPr/>
        <p:txBody>
          <a:bodyPr/>
          <a:lstStyle/>
          <a:p>
            <a:r>
              <a:rPr lang="en-US" dirty="0"/>
              <a:t>Warm season grasses – C4 grasses</a:t>
            </a:r>
          </a:p>
        </p:txBody>
      </p:sp>
      <p:sp>
        <p:nvSpPr>
          <p:cNvPr id="3" name="Content Placeholder 2">
            <a:extLst>
              <a:ext uri="{FF2B5EF4-FFF2-40B4-BE49-F238E27FC236}">
                <a16:creationId xmlns:a16="http://schemas.microsoft.com/office/drawing/2014/main" id="{F41AC230-4FC3-0446-B599-8FEBF37E7E72}"/>
              </a:ext>
            </a:extLst>
          </p:cNvPr>
          <p:cNvSpPr>
            <a:spLocks noGrp="1"/>
          </p:cNvSpPr>
          <p:nvPr>
            <p:ph idx="1"/>
          </p:nvPr>
        </p:nvSpPr>
        <p:spPr>
          <a:xfrm>
            <a:off x="838200" y="1502980"/>
            <a:ext cx="11175124" cy="4908330"/>
          </a:xfrm>
        </p:spPr>
        <p:txBody>
          <a:bodyPr>
            <a:normAutofit fontScale="92500" lnSpcReduction="10000"/>
          </a:bodyPr>
          <a:lstStyle/>
          <a:p>
            <a:pPr marL="0" indent="0">
              <a:lnSpc>
                <a:spcPct val="120000"/>
              </a:lnSpc>
              <a:buNone/>
            </a:pPr>
            <a:r>
              <a:rPr lang="en-US" sz="3600" dirty="0">
                <a:latin typeface="+mj-lt"/>
              </a:rPr>
              <a:t>= grasses that begin growing the late spring when soil temperatures reach 60-65 degrees F. They will be green in July and August and begin turning golden in September.  </a:t>
            </a:r>
          </a:p>
          <a:p>
            <a:pPr marL="0" indent="0">
              <a:buNone/>
            </a:pPr>
            <a:endParaRPr lang="en-US" dirty="0">
              <a:latin typeface="+mj-lt"/>
            </a:endParaRPr>
          </a:p>
          <a:p>
            <a:pPr marL="0" indent="0">
              <a:buNone/>
              <a:tabLst>
                <a:tab pos="912813" algn="l"/>
                <a:tab pos="4113213" algn="l"/>
                <a:tab pos="7304088" algn="l"/>
              </a:tabLst>
            </a:pPr>
            <a:r>
              <a:rPr lang="en-US" sz="4000" dirty="0">
                <a:latin typeface="+mj-lt"/>
              </a:rPr>
              <a:t>E.g.: </a:t>
            </a:r>
            <a:r>
              <a:rPr lang="en-US" sz="3500" dirty="0">
                <a:latin typeface="+mj-lt"/>
              </a:rPr>
              <a:t>Big bluestem	</a:t>
            </a:r>
            <a:r>
              <a:rPr lang="en-US" sz="3500" dirty="0" err="1">
                <a:latin typeface="+mj-lt"/>
              </a:rPr>
              <a:t>Buffalograss</a:t>
            </a:r>
            <a:r>
              <a:rPr lang="en-US" sz="3500" dirty="0">
                <a:latin typeface="+mj-lt"/>
              </a:rPr>
              <a:t>		Yellow foxtail</a:t>
            </a:r>
          </a:p>
          <a:p>
            <a:pPr marL="0" indent="0">
              <a:buNone/>
              <a:tabLst>
                <a:tab pos="912813" algn="l"/>
                <a:tab pos="4113213" algn="l"/>
                <a:tab pos="7304088" algn="l"/>
              </a:tabLst>
            </a:pPr>
            <a:r>
              <a:rPr lang="en-US" sz="3500" dirty="0">
                <a:latin typeface="+mj-lt"/>
              </a:rPr>
              <a:t>	Little bluestem	Blue </a:t>
            </a:r>
            <a:r>
              <a:rPr lang="en-US" sz="3500" dirty="0" err="1">
                <a:latin typeface="+mj-lt"/>
              </a:rPr>
              <a:t>grama</a:t>
            </a:r>
            <a:r>
              <a:rPr lang="en-US" sz="3500" dirty="0">
                <a:latin typeface="+mj-lt"/>
              </a:rPr>
              <a:t>		Caucasian bluestem</a:t>
            </a:r>
          </a:p>
          <a:p>
            <a:pPr marL="0" indent="0">
              <a:buNone/>
              <a:tabLst>
                <a:tab pos="912813" algn="l"/>
                <a:tab pos="4113213" algn="l"/>
                <a:tab pos="7304088" algn="l"/>
              </a:tabLst>
            </a:pPr>
            <a:r>
              <a:rPr lang="en-US" sz="3500" dirty="0">
                <a:latin typeface="+mj-lt"/>
              </a:rPr>
              <a:t>	Golden Feather	Hairy grama	</a:t>
            </a:r>
            <a:r>
              <a:rPr lang="en-US" sz="3500" dirty="0" err="1">
                <a:latin typeface="+mj-lt"/>
              </a:rPr>
              <a:t>Stinkgrass</a:t>
            </a:r>
            <a:endParaRPr lang="en-US" sz="3500" dirty="0">
              <a:latin typeface="+mj-lt"/>
            </a:endParaRPr>
          </a:p>
          <a:p>
            <a:pPr marL="0" indent="0">
              <a:buNone/>
              <a:tabLst>
                <a:tab pos="912813" algn="l"/>
                <a:tab pos="4113213" algn="l"/>
                <a:tab pos="7304088" algn="l"/>
              </a:tabLst>
            </a:pPr>
            <a:r>
              <a:rPr lang="en-US" sz="3500" dirty="0">
                <a:latin typeface="+mj-lt"/>
              </a:rPr>
              <a:t>	Switch grass	Prairie cordgrass	</a:t>
            </a:r>
            <a:r>
              <a:rPr lang="en-US" sz="3500" dirty="0" err="1">
                <a:latin typeface="+mj-lt"/>
              </a:rPr>
              <a:t>Goosegrass</a:t>
            </a:r>
            <a:endParaRPr lang="en-US" sz="3500" dirty="0">
              <a:latin typeface="+mj-lt"/>
            </a:endParaRPr>
          </a:p>
          <a:p>
            <a:pPr marL="0" indent="0">
              <a:buNone/>
              <a:tabLst>
                <a:tab pos="912813" algn="l"/>
                <a:tab pos="4113213" algn="l"/>
                <a:tab pos="7304088" algn="l"/>
              </a:tabLst>
            </a:pPr>
            <a:r>
              <a:rPr lang="en-US" sz="3500" dirty="0">
                <a:latin typeface="+mj-lt"/>
              </a:rPr>
              <a:t>	</a:t>
            </a:r>
            <a:r>
              <a:rPr lang="en-US" sz="3500" dirty="0" err="1">
                <a:latin typeface="+mj-lt"/>
              </a:rPr>
              <a:t>Indiangrass</a:t>
            </a:r>
            <a:r>
              <a:rPr lang="en-US" sz="3500" dirty="0">
                <a:latin typeface="+mj-lt"/>
              </a:rPr>
              <a:t>	Purple </a:t>
            </a:r>
            <a:r>
              <a:rPr lang="en-US" sz="3500" dirty="0" err="1">
                <a:latin typeface="+mj-lt"/>
              </a:rPr>
              <a:t>lovegrass</a:t>
            </a:r>
            <a:r>
              <a:rPr lang="en-US" sz="3500" dirty="0">
                <a:latin typeface="+mj-lt"/>
              </a:rPr>
              <a:t>	</a:t>
            </a:r>
            <a:r>
              <a:rPr lang="en-US" sz="3500" dirty="0" err="1">
                <a:latin typeface="+mj-lt"/>
              </a:rPr>
              <a:t>Purpletop</a:t>
            </a:r>
            <a:endParaRPr lang="en-US" sz="3500" dirty="0">
              <a:latin typeface="+mj-lt"/>
            </a:endParaRPr>
          </a:p>
        </p:txBody>
      </p:sp>
    </p:spTree>
    <p:extLst>
      <p:ext uri="{BB962C8B-B14F-4D97-AF65-F5344CB8AC3E}">
        <p14:creationId xmlns:p14="http://schemas.microsoft.com/office/powerpoint/2010/main" val="396738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B964E-46E5-1144-B34A-4F500E7B7FE8}"/>
              </a:ext>
            </a:extLst>
          </p:cNvPr>
          <p:cNvSpPr>
            <a:spLocks noGrp="1"/>
          </p:cNvSpPr>
          <p:nvPr>
            <p:ph type="title"/>
          </p:nvPr>
        </p:nvSpPr>
        <p:spPr>
          <a:xfrm>
            <a:off x="438807" y="312573"/>
            <a:ext cx="10515600" cy="1325563"/>
          </a:xfrm>
        </p:spPr>
        <p:txBody>
          <a:bodyPr/>
          <a:lstStyle/>
          <a:p>
            <a:r>
              <a:rPr lang="en-US" dirty="0"/>
              <a:t>Big 5 tall grasses</a:t>
            </a:r>
          </a:p>
        </p:txBody>
      </p:sp>
      <p:sp>
        <p:nvSpPr>
          <p:cNvPr id="3" name="TextBox 2">
            <a:extLst>
              <a:ext uri="{FF2B5EF4-FFF2-40B4-BE49-F238E27FC236}">
                <a16:creationId xmlns:a16="http://schemas.microsoft.com/office/drawing/2014/main" id="{E8DF743A-D9AF-FC49-9EE9-C5E824EA02B5}"/>
              </a:ext>
            </a:extLst>
          </p:cNvPr>
          <p:cNvSpPr txBox="1"/>
          <p:nvPr/>
        </p:nvSpPr>
        <p:spPr>
          <a:xfrm>
            <a:off x="438807" y="1638136"/>
            <a:ext cx="4500106" cy="3709349"/>
          </a:xfrm>
          <a:prstGeom prst="rect">
            <a:avLst/>
          </a:prstGeom>
          <a:noFill/>
        </p:spPr>
        <p:txBody>
          <a:bodyPr wrap="square" rtlCol="0">
            <a:spAutoFit/>
          </a:bodyPr>
          <a:lstStyle/>
          <a:p>
            <a:pPr marL="514350" indent="-514350">
              <a:lnSpc>
                <a:spcPct val="150000"/>
              </a:lnSpc>
              <a:buFont typeface="+mj-lt"/>
              <a:buAutoNum type="arabicPeriod"/>
            </a:pPr>
            <a:r>
              <a:rPr lang="en-US" sz="3200" dirty="0"/>
              <a:t>Big bluestem</a:t>
            </a:r>
          </a:p>
          <a:p>
            <a:pPr marL="514350" indent="-514350">
              <a:lnSpc>
                <a:spcPct val="150000"/>
              </a:lnSpc>
              <a:buFont typeface="+mj-lt"/>
              <a:buAutoNum type="arabicPeriod"/>
            </a:pPr>
            <a:r>
              <a:rPr lang="en-US" sz="3200" dirty="0"/>
              <a:t>Little bluestem</a:t>
            </a:r>
          </a:p>
          <a:p>
            <a:pPr marL="514350" indent="-514350">
              <a:lnSpc>
                <a:spcPct val="150000"/>
              </a:lnSpc>
              <a:buFont typeface="+mj-lt"/>
              <a:buAutoNum type="arabicPeriod"/>
            </a:pPr>
            <a:r>
              <a:rPr lang="en-US" sz="3200" dirty="0"/>
              <a:t>Golden Feather Grass</a:t>
            </a:r>
          </a:p>
          <a:p>
            <a:pPr marL="514350" indent="-514350">
              <a:lnSpc>
                <a:spcPct val="150000"/>
              </a:lnSpc>
              <a:buFont typeface="+mj-lt"/>
              <a:buAutoNum type="arabicPeriod"/>
            </a:pPr>
            <a:r>
              <a:rPr lang="en-US" sz="3200" dirty="0"/>
              <a:t>Switchgrass</a:t>
            </a:r>
          </a:p>
          <a:p>
            <a:pPr marL="514350" indent="-514350">
              <a:lnSpc>
                <a:spcPct val="150000"/>
              </a:lnSpc>
              <a:buFont typeface="+mj-lt"/>
              <a:buAutoNum type="arabicPeriod"/>
            </a:pPr>
            <a:r>
              <a:rPr lang="en-US" sz="3200" dirty="0" err="1"/>
              <a:t>Sideoats</a:t>
            </a:r>
            <a:r>
              <a:rPr lang="en-US" sz="3200" dirty="0"/>
              <a:t> </a:t>
            </a:r>
            <a:r>
              <a:rPr lang="en-US" sz="3200" dirty="0" err="1"/>
              <a:t>grama</a:t>
            </a:r>
            <a:endParaRPr lang="en-US" sz="3200" dirty="0"/>
          </a:p>
        </p:txBody>
      </p:sp>
      <p:pic>
        <p:nvPicPr>
          <p:cNvPr id="8" name="Content Placeholder 7" descr="A close up of a plant&#10;&#10;Description automatically generated">
            <a:extLst>
              <a:ext uri="{FF2B5EF4-FFF2-40B4-BE49-F238E27FC236}">
                <a16:creationId xmlns:a16="http://schemas.microsoft.com/office/drawing/2014/main" id="{3CE7309E-FB70-F34A-8B2A-6113FD1F69BA}"/>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938913" y="1997372"/>
            <a:ext cx="6736252" cy="2990876"/>
          </a:xfrm>
        </p:spPr>
      </p:pic>
    </p:spTree>
    <p:extLst>
      <p:ext uri="{BB962C8B-B14F-4D97-AF65-F5344CB8AC3E}">
        <p14:creationId xmlns:p14="http://schemas.microsoft.com/office/powerpoint/2010/main" val="618283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0A47784-7884-584E-AF16-181A833CDCF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52464" y="0"/>
            <a:ext cx="10088405" cy="6725603"/>
          </a:xfrm>
        </p:spPr>
      </p:pic>
    </p:spTree>
    <p:extLst>
      <p:ext uri="{BB962C8B-B14F-4D97-AF65-F5344CB8AC3E}">
        <p14:creationId xmlns:p14="http://schemas.microsoft.com/office/powerpoint/2010/main" val="3965526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BBC0-9DEB-C24A-8B04-388BD98A8424}"/>
              </a:ext>
            </a:extLst>
          </p:cNvPr>
          <p:cNvSpPr>
            <a:spLocks noGrp="1"/>
          </p:cNvSpPr>
          <p:nvPr>
            <p:ph type="title"/>
          </p:nvPr>
        </p:nvSpPr>
        <p:spPr>
          <a:xfrm>
            <a:off x="399287" y="682117"/>
            <a:ext cx="3757933" cy="1325563"/>
          </a:xfrm>
        </p:spPr>
        <p:txBody>
          <a:bodyPr/>
          <a:lstStyle/>
          <a:p>
            <a:r>
              <a:rPr lang="en-US" dirty="0"/>
              <a:t>1. Big bluestem</a:t>
            </a:r>
          </a:p>
        </p:txBody>
      </p:sp>
      <p:pic>
        <p:nvPicPr>
          <p:cNvPr id="5" name="Content Placeholder 4">
            <a:extLst>
              <a:ext uri="{FF2B5EF4-FFF2-40B4-BE49-F238E27FC236}">
                <a16:creationId xmlns:a16="http://schemas.microsoft.com/office/drawing/2014/main" id="{2D3B543C-F070-CC4C-9182-34145A652BF7}"/>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10139" t="-2430"/>
          <a:stretch/>
        </p:blipFill>
        <p:spPr>
          <a:xfrm>
            <a:off x="6266879" y="1153636"/>
            <a:ext cx="5338572" cy="4819015"/>
          </a:xfrm>
        </p:spPr>
      </p:pic>
      <p:sp>
        <p:nvSpPr>
          <p:cNvPr id="4" name="TextBox 3">
            <a:extLst>
              <a:ext uri="{FF2B5EF4-FFF2-40B4-BE49-F238E27FC236}">
                <a16:creationId xmlns:a16="http://schemas.microsoft.com/office/drawing/2014/main" id="{10F63ECA-7A2A-724C-994A-4B1EC50DB7E6}"/>
              </a:ext>
            </a:extLst>
          </p:cNvPr>
          <p:cNvSpPr txBox="1"/>
          <p:nvPr/>
        </p:nvSpPr>
        <p:spPr>
          <a:xfrm>
            <a:off x="700818" y="2007679"/>
            <a:ext cx="5566061" cy="4308872"/>
          </a:xfrm>
          <a:prstGeom prst="rect">
            <a:avLst/>
          </a:prstGeom>
          <a:noFill/>
        </p:spPr>
        <p:txBody>
          <a:bodyPr wrap="square" rtlCol="0">
            <a:spAutoFit/>
          </a:bodyPr>
          <a:lstStyle/>
          <a:p>
            <a:pPr marL="342900" indent="-342900">
              <a:buFont typeface="Arial"/>
              <a:buChar char="•"/>
            </a:pPr>
            <a:r>
              <a:rPr lang="en-US" sz="2400" i="1" dirty="0"/>
              <a:t>Andropogon gerardii</a:t>
            </a:r>
          </a:p>
          <a:p>
            <a:pPr marL="342900" indent="-342900">
              <a:buFont typeface="Arial"/>
              <a:buChar char="•"/>
            </a:pPr>
            <a:endParaRPr lang="en-US" sz="1000" i="1" dirty="0"/>
          </a:p>
          <a:p>
            <a:pPr marL="342900" indent="-342900">
              <a:buFont typeface="Arial"/>
              <a:buChar char="•"/>
            </a:pPr>
            <a:r>
              <a:rPr lang="en-US" sz="2400" dirty="0"/>
              <a:t>Tallest of the tallgrasses </a:t>
            </a:r>
            <a:r>
              <a:rPr lang="mr-IN" sz="2400" dirty="0"/>
              <a:t>–</a:t>
            </a:r>
            <a:r>
              <a:rPr lang="en-US" sz="2400" dirty="0"/>
              <a:t> gets up to 9 ft. tall</a:t>
            </a:r>
          </a:p>
          <a:p>
            <a:pPr marL="342900" indent="-342900">
              <a:buFont typeface="Arial"/>
              <a:buChar char="•"/>
            </a:pPr>
            <a:endParaRPr lang="en-US" sz="1000" dirty="0"/>
          </a:p>
          <a:p>
            <a:pPr marL="342900" indent="-342900">
              <a:buFont typeface="Arial"/>
              <a:buChar char="•"/>
            </a:pPr>
            <a:r>
              <a:rPr lang="en-US" sz="2400" dirty="0"/>
              <a:t>Reaches its maximum height in September </a:t>
            </a:r>
          </a:p>
          <a:p>
            <a:pPr marL="342900" indent="-342900">
              <a:buFont typeface="Arial"/>
              <a:buChar char="•"/>
            </a:pPr>
            <a:r>
              <a:rPr lang="en-US" sz="2400" dirty="0"/>
              <a:t>Native</a:t>
            </a:r>
          </a:p>
          <a:p>
            <a:pPr marL="342900" indent="-342900">
              <a:buFont typeface="Arial"/>
              <a:buChar char="•"/>
            </a:pPr>
            <a:r>
              <a:rPr lang="en-US" sz="2400" dirty="0"/>
              <a:t>Warm season</a:t>
            </a:r>
          </a:p>
          <a:p>
            <a:endParaRPr lang="en-US" sz="1000" dirty="0"/>
          </a:p>
          <a:p>
            <a:pPr marL="342900" indent="-342900">
              <a:buFont typeface="Arial"/>
              <a:buChar char="•"/>
            </a:pPr>
            <a:r>
              <a:rPr lang="en-US" sz="2400" dirty="0"/>
              <a:t>Purplish-red in the autumn</a:t>
            </a:r>
          </a:p>
          <a:p>
            <a:endParaRPr lang="en-US" sz="1000" dirty="0"/>
          </a:p>
          <a:p>
            <a:pPr marL="342900" indent="-342900">
              <a:buFont typeface="Arial"/>
              <a:buChar char="•"/>
            </a:pPr>
            <a:r>
              <a:rPr lang="en-US" sz="2400" dirty="0"/>
              <a:t>“W” </a:t>
            </a:r>
            <a:r>
              <a:rPr lang="mr-IN" sz="2400" dirty="0"/>
              <a:t>–</a:t>
            </a:r>
            <a:r>
              <a:rPr lang="en-US" sz="2400" dirty="0"/>
              <a:t> ”turkey foot” </a:t>
            </a:r>
            <a:r>
              <a:rPr lang="en-US" sz="2400" dirty="0" err="1"/>
              <a:t>seedhead</a:t>
            </a:r>
            <a:endParaRPr lang="en-US" sz="2400" dirty="0"/>
          </a:p>
          <a:p>
            <a:endParaRPr lang="en-US" dirty="0"/>
          </a:p>
        </p:txBody>
      </p:sp>
    </p:spTree>
    <p:extLst>
      <p:ext uri="{BB962C8B-B14F-4D97-AF65-F5344CB8AC3E}">
        <p14:creationId xmlns:p14="http://schemas.microsoft.com/office/powerpoint/2010/main" val="3150728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lowchart: Document 15">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6D4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E4F4C4B-A0F7-094C-B2A5-BC88103AE936}"/>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Big bluestem</a:t>
            </a:r>
          </a:p>
        </p:txBody>
      </p:sp>
      <p:pic>
        <p:nvPicPr>
          <p:cNvPr id="11" name="Content Placeholder 10" descr="A close-up of tall grass&#10;&#10;AI-generated content may be incorrect.">
            <a:extLst>
              <a:ext uri="{FF2B5EF4-FFF2-40B4-BE49-F238E27FC236}">
                <a16:creationId xmlns:a16="http://schemas.microsoft.com/office/drawing/2014/main" id="{C9CE06E5-7973-5A6E-1E72-3ED9040BA2E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07933" y="674162"/>
            <a:ext cx="7347537" cy="5510652"/>
          </a:xfrm>
          <a:prstGeom prst="rect">
            <a:avLst/>
          </a:prstGeom>
        </p:spPr>
      </p:pic>
    </p:spTree>
    <p:extLst>
      <p:ext uri="{BB962C8B-B14F-4D97-AF65-F5344CB8AC3E}">
        <p14:creationId xmlns:p14="http://schemas.microsoft.com/office/powerpoint/2010/main" val="1459144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4E56D-241F-7244-B2E0-5372D65F6537}"/>
              </a:ext>
            </a:extLst>
          </p:cNvPr>
          <p:cNvSpPr>
            <a:spLocks noGrp="1"/>
          </p:cNvSpPr>
          <p:nvPr>
            <p:ph type="title"/>
          </p:nvPr>
        </p:nvSpPr>
        <p:spPr>
          <a:xfrm>
            <a:off x="112336" y="478247"/>
            <a:ext cx="10515600" cy="1325563"/>
          </a:xfrm>
        </p:spPr>
        <p:txBody>
          <a:bodyPr/>
          <a:lstStyle/>
          <a:p>
            <a:r>
              <a:rPr lang="en-US" dirty="0"/>
              <a:t>2. Little bluestem</a:t>
            </a:r>
          </a:p>
        </p:txBody>
      </p:sp>
      <p:pic>
        <p:nvPicPr>
          <p:cNvPr id="9" name="Content Placeholder 8">
            <a:extLst>
              <a:ext uri="{FF2B5EF4-FFF2-40B4-BE49-F238E27FC236}">
                <a16:creationId xmlns:a16="http://schemas.microsoft.com/office/drawing/2014/main" id="{AEBD419C-E7BD-EB47-975E-9908E8F76B2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559808" y="801496"/>
            <a:ext cx="7362697" cy="5522911"/>
          </a:xfrm>
        </p:spPr>
      </p:pic>
      <p:sp>
        <p:nvSpPr>
          <p:cNvPr id="3" name="TextBox 2">
            <a:extLst>
              <a:ext uri="{FF2B5EF4-FFF2-40B4-BE49-F238E27FC236}">
                <a16:creationId xmlns:a16="http://schemas.microsoft.com/office/drawing/2014/main" id="{7C5105D9-0C14-7B46-813B-C4D9CEA9885B}"/>
              </a:ext>
            </a:extLst>
          </p:cNvPr>
          <p:cNvSpPr txBox="1"/>
          <p:nvPr/>
        </p:nvSpPr>
        <p:spPr>
          <a:xfrm>
            <a:off x="370114" y="1937657"/>
            <a:ext cx="3712029" cy="4247317"/>
          </a:xfrm>
          <a:prstGeom prst="rect">
            <a:avLst/>
          </a:prstGeom>
          <a:noFill/>
        </p:spPr>
        <p:txBody>
          <a:bodyPr wrap="square" rtlCol="0">
            <a:spAutoFit/>
          </a:bodyPr>
          <a:lstStyle/>
          <a:p>
            <a:pPr marL="285750" indent="-285750">
              <a:buFont typeface="Arial" charset="0"/>
              <a:buChar char="•"/>
            </a:pPr>
            <a:r>
              <a:rPr lang="en-US" sz="2800" i="1" dirty="0" err="1"/>
              <a:t>Schizachyrium</a:t>
            </a:r>
            <a:r>
              <a:rPr lang="en-US" sz="2800" i="1" dirty="0"/>
              <a:t> </a:t>
            </a:r>
            <a:r>
              <a:rPr lang="en-US" sz="2800" i="1" dirty="0" err="1"/>
              <a:t>scoparium</a:t>
            </a:r>
            <a:endParaRPr lang="en-US" sz="1050" i="1" dirty="0"/>
          </a:p>
          <a:p>
            <a:pPr marL="285750" indent="-285750">
              <a:buFont typeface="Arial" charset="0"/>
              <a:buChar char="•"/>
            </a:pPr>
            <a:r>
              <a:rPr lang="en-US" sz="2800" dirty="0"/>
              <a:t>Grows up to 4 ft. tall</a:t>
            </a:r>
            <a:endParaRPr lang="en-US" sz="1050" i="1" dirty="0"/>
          </a:p>
          <a:p>
            <a:pPr marL="292100" indent="-292100">
              <a:buFont typeface="Arial" charset="0"/>
              <a:buChar char="•"/>
            </a:pPr>
            <a:r>
              <a:rPr lang="en-US" sz="2800" dirty="0"/>
              <a:t>Warm season grass</a:t>
            </a:r>
          </a:p>
          <a:p>
            <a:pPr marL="292100" indent="-292100">
              <a:buFont typeface="Arial" charset="0"/>
              <a:buChar char="•"/>
            </a:pPr>
            <a:r>
              <a:rPr lang="en-US" sz="2800" dirty="0"/>
              <a:t>Blooms in August</a:t>
            </a:r>
          </a:p>
          <a:p>
            <a:pPr marL="285750" indent="-285750">
              <a:buFont typeface="Arial" charset="0"/>
              <a:buChar char="•"/>
            </a:pPr>
            <a:r>
              <a:rPr lang="en-US" sz="2800" dirty="0"/>
              <a:t>Bunch grass</a:t>
            </a:r>
            <a:endParaRPr lang="en-US" sz="1050" dirty="0"/>
          </a:p>
          <a:p>
            <a:pPr marL="285750" indent="-285750">
              <a:buFont typeface="Arial" charset="0"/>
              <a:buChar char="•"/>
            </a:pPr>
            <a:r>
              <a:rPr lang="en-US" sz="2800" dirty="0"/>
              <a:t>State grass of KS</a:t>
            </a:r>
            <a:endParaRPr lang="en-US" sz="1050" dirty="0"/>
          </a:p>
          <a:p>
            <a:pPr marL="285750" indent="-285750">
              <a:buFont typeface="Arial" charset="0"/>
              <a:buChar char="•"/>
            </a:pPr>
            <a:r>
              <a:rPr lang="en-US" sz="2800" dirty="0"/>
              <a:t>Seed heads look like curly eyelashes</a:t>
            </a:r>
          </a:p>
          <a:p>
            <a:endParaRPr lang="en-US" dirty="0"/>
          </a:p>
        </p:txBody>
      </p:sp>
    </p:spTree>
    <p:extLst>
      <p:ext uri="{BB962C8B-B14F-4D97-AF65-F5344CB8AC3E}">
        <p14:creationId xmlns:p14="http://schemas.microsoft.com/office/powerpoint/2010/main" val="3755973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546941-7F42-8649-9F72-11475880F826}"/>
              </a:ext>
            </a:extLst>
          </p:cNvPr>
          <p:cNvSpPr>
            <a:spLocks noGrp="1"/>
          </p:cNvSpPr>
          <p:nvPr>
            <p:ph type="title"/>
          </p:nvPr>
        </p:nvSpPr>
        <p:spPr>
          <a:xfrm>
            <a:off x="1028700" y="1967266"/>
            <a:ext cx="2628900" cy="2547257"/>
          </a:xfrm>
          <a:prstGeom prst="ellipse">
            <a:avLst/>
          </a:prstGeo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Little bluestem</a:t>
            </a:r>
          </a:p>
        </p:txBody>
      </p:sp>
      <p:pic>
        <p:nvPicPr>
          <p:cNvPr id="9" name="Content Placeholder 8">
            <a:extLst>
              <a:ext uri="{FF2B5EF4-FFF2-40B4-BE49-F238E27FC236}">
                <a16:creationId xmlns:a16="http://schemas.microsoft.com/office/drawing/2014/main" id="{17D6AB17-43A0-9349-B467-6E913200F63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309099" y="643466"/>
            <a:ext cx="3717133" cy="5568739"/>
          </a:xfrm>
          <a:prstGeom prst="rect">
            <a:avLst/>
          </a:prstGeom>
        </p:spPr>
      </p:pic>
    </p:spTree>
    <p:extLst>
      <p:ext uri="{BB962C8B-B14F-4D97-AF65-F5344CB8AC3E}">
        <p14:creationId xmlns:p14="http://schemas.microsoft.com/office/powerpoint/2010/main" val="4079995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17EC0BD-0F6C-7A4D-AD6A-CA97AAA8ACE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Little bluestem</a:t>
            </a:r>
          </a:p>
        </p:txBody>
      </p:sp>
      <p:pic>
        <p:nvPicPr>
          <p:cNvPr id="5" name="Content Placeholder 4">
            <a:extLst>
              <a:ext uri="{FF2B5EF4-FFF2-40B4-BE49-F238E27FC236}">
                <a16:creationId xmlns:a16="http://schemas.microsoft.com/office/drawing/2014/main" id="{7CD4EE29-DB98-B34D-94D2-A45DFF4E0C3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3342617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 up of a girl wearing a hat&#10;&#10;Description automatically generated">
            <a:extLst>
              <a:ext uri="{FF2B5EF4-FFF2-40B4-BE49-F238E27FC236}">
                <a16:creationId xmlns:a16="http://schemas.microsoft.com/office/drawing/2014/main" id="{0AD50926-C24A-124B-9C87-61DA2A85DDF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89106" y="968375"/>
            <a:ext cx="10019428" cy="4351338"/>
          </a:xfrm>
          <a:prstGeom prst="rect">
            <a:avLst/>
          </a:prstGeom>
        </p:spPr>
      </p:pic>
    </p:spTree>
    <p:extLst>
      <p:ext uri="{BB962C8B-B14F-4D97-AF65-F5344CB8AC3E}">
        <p14:creationId xmlns:p14="http://schemas.microsoft.com/office/powerpoint/2010/main" val="4070173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72381-E4AC-144F-B1BB-EE9D9F9AFCDD}"/>
              </a:ext>
            </a:extLst>
          </p:cNvPr>
          <p:cNvSpPr>
            <a:spLocks noGrp="1"/>
          </p:cNvSpPr>
          <p:nvPr>
            <p:ph type="title"/>
          </p:nvPr>
        </p:nvSpPr>
        <p:spPr>
          <a:xfrm>
            <a:off x="1685424" y="211128"/>
            <a:ext cx="2819400" cy="681795"/>
          </a:xfrm>
        </p:spPr>
        <p:txBody>
          <a:bodyPr>
            <a:normAutofit/>
          </a:bodyPr>
          <a:lstStyle/>
          <a:p>
            <a:pPr algn="ctr"/>
            <a:r>
              <a:rPr lang="en-US" sz="3200" dirty="0"/>
              <a:t>Grass Anatomy</a:t>
            </a:r>
          </a:p>
        </p:txBody>
      </p:sp>
      <p:pic>
        <p:nvPicPr>
          <p:cNvPr id="5" name="Content Placeholder 4">
            <a:extLst>
              <a:ext uri="{FF2B5EF4-FFF2-40B4-BE49-F238E27FC236}">
                <a16:creationId xmlns:a16="http://schemas.microsoft.com/office/drawing/2014/main" id="{EB617ADD-E1C1-2344-A600-5549E93A6F52}"/>
              </a:ext>
            </a:extLst>
          </p:cNvPr>
          <p:cNvPicPr>
            <a:picLocks noGrp="1" noChangeAspect="1"/>
          </p:cNvPicPr>
          <p:nvPr>
            <p:ph idx="1"/>
          </p:nvPr>
        </p:nvPicPr>
        <p:blipFill>
          <a:blip r:embed="rId2"/>
          <a:stretch>
            <a:fillRect/>
          </a:stretch>
        </p:blipFill>
        <p:spPr>
          <a:xfrm>
            <a:off x="5440467" y="0"/>
            <a:ext cx="5179093" cy="6652607"/>
          </a:xfrm>
        </p:spPr>
      </p:pic>
      <p:sp>
        <p:nvSpPr>
          <p:cNvPr id="8" name="TextBox 7">
            <a:extLst>
              <a:ext uri="{FF2B5EF4-FFF2-40B4-BE49-F238E27FC236}">
                <a16:creationId xmlns:a16="http://schemas.microsoft.com/office/drawing/2014/main" id="{CEFD4D9F-50B2-B448-8790-F373D423AFEF}"/>
              </a:ext>
            </a:extLst>
          </p:cNvPr>
          <p:cNvSpPr txBox="1"/>
          <p:nvPr/>
        </p:nvSpPr>
        <p:spPr>
          <a:xfrm>
            <a:off x="465079" y="728950"/>
            <a:ext cx="3803374" cy="57597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latin typeface="+mj-lt"/>
              </a:rPr>
              <a:t>Node</a:t>
            </a:r>
          </a:p>
          <a:p>
            <a:pPr marL="285750" indent="-285750">
              <a:lnSpc>
                <a:spcPct val="150000"/>
              </a:lnSpc>
              <a:buFont typeface="Arial" panose="020B0604020202020204" pitchFamily="34" charset="0"/>
              <a:buChar char="•"/>
            </a:pPr>
            <a:r>
              <a:rPr lang="en-US" sz="2400" dirty="0">
                <a:latin typeface="+mj-lt"/>
              </a:rPr>
              <a:t>Internode</a:t>
            </a:r>
          </a:p>
          <a:p>
            <a:pPr marL="285750" indent="-285750">
              <a:lnSpc>
                <a:spcPct val="150000"/>
              </a:lnSpc>
              <a:buFont typeface="Arial" panose="020B0604020202020204" pitchFamily="34" charset="0"/>
              <a:buChar char="•"/>
            </a:pPr>
            <a:r>
              <a:rPr lang="en-US" sz="2400" dirty="0">
                <a:latin typeface="+mj-lt"/>
              </a:rPr>
              <a:t>Sheath</a:t>
            </a:r>
          </a:p>
          <a:p>
            <a:pPr marL="285750" indent="-285750">
              <a:lnSpc>
                <a:spcPct val="150000"/>
              </a:lnSpc>
              <a:buFont typeface="Arial" panose="020B0604020202020204" pitchFamily="34" charset="0"/>
              <a:buChar char="•"/>
            </a:pPr>
            <a:r>
              <a:rPr lang="en-US" sz="2400" dirty="0">
                <a:latin typeface="+mj-lt"/>
              </a:rPr>
              <a:t>Blade</a:t>
            </a:r>
          </a:p>
          <a:p>
            <a:pPr marL="285750" indent="-285750">
              <a:lnSpc>
                <a:spcPct val="150000"/>
              </a:lnSpc>
              <a:buFont typeface="Arial" panose="020B0604020202020204" pitchFamily="34" charset="0"/>
              <a:buChar char="•"/>
            </a:pPr>
            <a:r>
              <a:rPr lang="en-US" sz="2400" dirty="0">
                <a:latin typeface="+mj-lt"/>
              </a:rPr>
              <a:t>Collar</a:t>
            </a:r>
          </a:p>
          <a:p>
            <a:pPr marL="742950" lvl="1" indent="-285750">
              <a:buFont typeface="Arial" panose="020B0604020202020204" pitchFamily="34" charset="0"/>
              <a:buChar char="•"/>
            </a:pPr>
            <a:r>
              <a:rPr lang="en-US" sz="2400" dirty="0">
                <a:latin typeface="+mj-lt"/>
              </a:rPr>
              <a:t>Ligule </a:t>
            </a:r>
            <a:r>
              <a:rPr lang="en-US" dirty="0">
                <a:latin typeface="+mj-lt"/>
              </a:rPr>
              <a:t>(little tongue)</a:t>
            </a:r>
            <a:endParaRPr lang="en-US" sz="2400" dirty="0">
              <a:latin typeface="+mj-lt"/>
            </a:endParaRPr>
          </a:p>
          <a:p>
            <a:pPr marL="742950" lvl="1" indent="-285750">
              <a:buFont typeface="Arial" panose="020B0604020202020204" pitchFamily="34" charset="0"/>
              <a:buChar char="•"/>
            </a:pPr>
            <a:r>
              <a:rPr lang="en-US" sz="2400" dirty="0">
                <a:latin typeface="+mj-lt"/>
              </a:rPr>
              <a:t>Auricle </a:t>
            </a:r>
            <a:r>
              <a:rPr lang="en-US" dirty="0">
                <a:latin typeface="+mj-lt"/>
              </a:rPr>
              <a:t>(little ear)</a:t>
            </a:r>
            <a:endParaRPr lang="en-US" sz="2400" dirty="0">
              <a:latin typeface="+mj-lt"/>
            </a:endParaRPr>
          </a:p>
          <a:p>
            <a:pPr marL="285750" indent="-285750">
              <a:lnSpc>
                <a:spcPct val="150000"/>
              </a:lnSpc>
              <a:buFont typeface="Arial" panose="020B0604020202020204" pitchFamily="34" charset="0"/>
              <a:buChar char="•"/>
            </a:pPr>
            <a:r>
              <a:rPr lang="en-US" sz="2400" dirty="0">
                <a:latin typeface="+mj-lt"/>
              </a:rPr>
              <a:t>Spike/Inflorescence</a:t>
            </a:r>
          </a:p>
          <a:p>
            <a:pPr marL="285750" indent="-285750">
              <a:lnSpc>
                <a:spcPct val="150000"/>
              </a:lnSpc>
              <a:buFont typeface="Arial" panose="020B0604020202020204" pitchFamily="34" charset="0"/>
              <a:buChar char="•"/>
            </a:pPr>
            <a:r>
              <a:rPr lang="en-US" sz="2400" dirty="0">
                <a:latin typeface="+mj-lt"/>
              </a:rPr>
              <a:t>Tiller</a:t>
            </a:r>
          </a:p>
          <a:p>
            <a:pPr marL="285750" indent="-285750">
              <a:lnSpc>
                <a:spcPct val="150000"/>
              </a:lnSpc>
              <a:buFont typeface="Arial" panose="020B0604020202020204" pitchFamily="34" charset="0"/>
              <a:buChar char="•"/>
            </a:pPr>
            <a:r>
              <a:rPr lang="en-US" sz="2400" dirty="0">
                <a:latin typeface="+mj-lt"/>
              </a:rPr>
              <a:t>Rhizome</a:t>
            </a:r>
          </a:p>
          <a:p>
            <a:pPr marL="285750" indent="-285750">
              <a:lnSpc>
                <a:spcPct val="150000"/>
              </a:lnSpc>
              <a:buFont typeface="Arial" panose="020B0604020202020204" pitchFamily="34" charset="0"/>
              <a:buChar char="•"/>
            </a:pPr>
            <a:r>
              <a:rPr lang="en-US" sz="2400" dirty="0">
                <a:latin typeface="+mj-lt"/>
              </a:rPr>
              <a:t>Stolon</a:t>
            </a:r>
          </a:p>
        </p:txBody>
      </p:sp>
    </p:spTree>
    <p:extLst>
      <p:ext uri="{BB962C8B-B14F-4D97-AF65-F5344CB8AC3E}">
        <p14:creationId xmlns:p14="http://schemas.microsoft.com/office/powerpoint/2010/main" val="1580049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75AAB-A31D-B243-B43E-F86C9655A056}"/>
              </a:ext>
            </a:extLst>
          </p:cNvPr>
          <p:cNvSpPr>
            <a:spLocks noGrp="1"/>
          </p:cNvSpPr>
          <p:nvPr>
            <p:ph type="title"/>
          </p:nvPr>
        </p:nvSpPr>
        <p:spPr>
          <a:xfrm>
            <a:off x="395140" y="610222"/>
            <a:ext cx="6181930" cy="1325563"/>
          </a:xfrm>
        </p:spPr>
        <p:txBody>
          <a:bodyPr/>
          <a:lstStyle/>
          <a:p>
            <a:r>
              <a:rPr lang="en-US" dirty="0"/>
              <a:t>3. Golden Feather Grass</a:t>
            </a:r>
          </a:p>
        </p:txBody>
      </p:sp>
      <p:pic>
        <p:nvPicPr>
          <p:cNvPr id="7" name="Content Placeholder 6" descr="A person in a green field&#10;&#10;Description automatically generated">
            <a:extLst>
              <a:ext uri="{FF2B5EF4-FFF2-40B4-BE49-F238E27FC236}">
                <a16:creationId xmlns:a16="http://schemas.microsoft.com/office/drawing/2014/main" id="{51F74D8F-0A15-7A4A-947C-6CA7AC68412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40725" y="1617163"/>
            <a:ext cx="7753035" cy="4351338"/>
          </a:xfrm>
        </p:spPr>
      </p:pic>
      <p:sp>
        <p:nvSpPr>
          <p:cNvPr id="8" name="TextBox 7">
            <a:extLst>
              <a:ext uri="{FF2B5EF4-FFF2-40B4-BE49-F238E27FC236}">
                <a16:creationId xmlns:a16="http://schemas.microsoft.com/office/drawing/2014/main" id="{7213C9C1-4788-C94C-8F65-7387EB5A2FE2}"/>
              </a:ext>
            </a:extLst>
          </p:cNvPr>
          <p:cNvSpPr txBox="1"/>
          <p:nvPr/>
        </p:nvSpPr>
        <p:spPr>
          <a:xfrm>
            <a:off x="525779" y="1935785"/>
            <a:ext cx="3518045" cy="3816429"/>
          </a:xfrm>
          <a:prstGeom prst="rect">
            <a:avLst/>
          </a:prstGeom>
          <a:noFill/>
        </p:spPr>
        <p:txBody>
          <a:bodyPr wrap="square" rtlCol="0">
            <a:spAutoFit/>
          </a:bodyPr>
          <a:lstStyle/>
          <a:p>
            <a:pPr marL="285750" indent="-285750">
              <a:buFont typeface="Arial" charset="0"/>
              <a:buChar char="•"/>
            </a:pPr>
            <a:r>
              <a:rPr lang="en-US" sz="2800" b="1" i="1" dirty="0" err="1">
                <a:latin typeface="Calibri Light" charset="0"/>
                <a:ea typeface="Calibri Light" charset="0"/>
                <a:cs typeface="Calibri Light" charset="0"/>
              </a:rPr>
              <a:t>Sorghastrum</a:t>
            </a:r>
            <a:r>
              <a:rPr lang="en-US" sz="2800" b="1" i="1" dirty="0">
                <a:latin typeface="Calibri Light" charset="0"/>
                <a:ea typeface="Calibri Light" charset="0"/>
                <a:cs typeface="Calibri Light" charset="0"/>
              </a:rPr>
              <a:t> nutans</a:t>
            </a:r>
            <a:endParaRPr lang="en-US" sz="1050" b="1" dirty="0">
              <a:latin typeface="Calibri Light" charset="0"/>
              <a:ea typeface="Calibri Light" charset="0"/>
              <a:cs typeface="Calibri Light" charset="0"/>
            </a:endParaRPr>
          </a:p>
          <a:p>
            <a:pPr marL="285750" indent="-285750">
              <a:buFont typeface="Arial" charset="0"/>
              <a:buChar char="•"/>
            </a:pPr>
            <a:r>
              <a:rPr lang="en-US" sz="2800" b="1" dirty="0">
                <a:latin typeface="Calibri Light" charset="0"/>
                <a:ea typeface="Calibri Light" charset="0"/>
                <a:cs typeface="Calibri Light" charset="0"/>
              </a:rPr>
              <a:t>Grows up to 7 ft. tall</a:t>
            </a:r>
          </a:p>
          <a:p>
            <a:pPr marL="285750" indent="-285750">
              <a:buFont typeface="Arial" charset="0"/>
              <a:buChar char="•"/>
            </a:pPr>
            <a:r>
              <a:rPr lang="en-US" sz="2800" b="1" dirty="0" err="1">
                <a:latin typeface="Calibri Light" charset="0"/>
                <a:ea typeface="Calibri Light" charset="0"/>
                <a:cs typeface="Calibri Light" charset="0"/>
              </a:rPr>
              <a:t>Seedhead</a:t>
            </a:r>
            <a:r>
              <a:rPr lang="en-US" sz="2800" b="1" dirty="0">
                <a:latin typeface="Calibri Light" charset="0"/>
                <a:ea typeface="Calibri Light" charset="0"/>
                <a:cs typeface="Calibri Light" charset="0"/>
              </a:rPr>
              <a:t> looks like a golden feather</a:t>
            </a:r>
          </a:p>
          <a:p>
            <a:pPr marL="285750" indent="-285750">
              <a:buFont typeface="Arial" charset="0"/>
              <a:buChar char="•"/>
            </a:pPr>
            <a:r>
              <a:rPr lang="en-US" sz="2800" b="1" dirty="0">
                <a:latin typeface="Calibri Light" charset="0"/>
                <a:ea typeface="Calibri Light" charset="0"/>
                <a:cs typeface="Calibri Light" charset="0"/>
              </a:rPr>
              <a:t>Warm season</a:t>
            </a:r>
          </a:p>
          <a:p>
            <a:pPr marL="285750" indent="-285750">
              <a:buFont typeface="Arial" charset="0"/>
              <a:buChar char="•"/>
            </a:pPr>
            <a:r>
              <a:rPr lang="en-US" sz="2800" b="1" dirty="0">
                <a:latin typeface="Calibri Light" charset="0"/>
                <a:ea typeface="Calibri Light" charset="0"/>
                <a:cs typeface="Calibri Light" charset="0"/>
              </a:rPr>
              <a:t>Blooms Aug. </a:t>
            </a:r>
            <a:r>
              <a:rPr lang="mr-IN" sz="2800" b="1" dirty="0">
                <a:latin typeface="Calibri Light" charset="0"/>
                <a:ea typeface="Calibri Light" charset="0"/>
                <a:cs typeface="Calibri Light" charset="0"/>
              </a:rPr>
              <a:t>–</a:t>
            </a:r>
            <a:r>
              <a:rPr lang="en-US" sz="2800" b="1" dirty="0">
                <a:latin typeface="Calibri Light" charset="0"/>
                <a:ea typeface="Calibri Light" charset="0"/>
                <a:cs typeface="Calibri Light" charset="0"/>
              </a:rPr>
              <a:t> Oct.</a:t>
            </a:r>
          </a:p>
          <a:p>
            <a:pPr marL="285750" indent="-285750">
              <a:buFont typeface="Arial" charset="0"/>
              <a:buChar char="•"/>
            </a:pPr>
            <a:r>
              <a:rPr lang="en-US" sz="2800" b="1" dirty="0">
                <a:latin typeface="Calibri Light" charset="0"/>
                <a:ea typeface="Calibri Light" charset="0"/>
                <a:cs typeface="Calibri Light" charset="0"/>
              </a:rPr>
              <a:t>Previously known as “Indiangrass” </a:t>
            </a:r>
          </a:p>
          <a:p>
            <a:endParaRPr lang="en-US" dirty="0"/>
          </a:p>
        </p:txBody>
      </p:sp>
    </p:spTree>
    <p:extLst>
      <p:ext uri="{BB962C8B-B14F-4D97-AF65-F5344CB8AC3E}">
        <p14:creationId xmlns:p14="http://schemas.microsoft.com/office/powerpoint/2010/main" val="2814149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46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E265B-1FC3-DA43-A364-986FDDF81861}"/>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Golden Feather Grass</a:t>
            </a:r>
          </a:p>
        </p:txBody>
      </p:sp>
      <p:pic>
        <p:nvPicPr>
          <p:cNvPr id="6" name="Picture 5">
            <a:extLst>
              <a:ext uri="{FF2B5EF4-FFF2-40B4-BE49-F238E27FC236}">
                <a16:creationId xmlns:a16="http://schemas.microsoft.com/office/drawing/2014/main" id="{057FB11F-305A-1747-8C3B-29A644958C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7933" y="674162"/>
            <a:ext cx="7347537" cy="5510652"/>
          </a:xfrm>
          <a:prstGeom prst="rect">
            <a:avLst/>
          </a:prstGeom>
        </p:spPr>
      </p:pic>
    </p:spTree>
    <p:extLst>
      <p:ext uri="{BB962C8B-B14F-4D97-AF65-F5344CB8AC3E}">
        <p14:creationId xmlns:p14="http://schemas.microsoft.com/office/powerpoint/2010/main" val="3631967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7A74AE-6C71-7847-BE12-E228784560B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Golden Feather Grass </a:t>
            </a:r>
          </a:p>
        </p:txBody>
      </p:sp>
      <p:pic>
        <p:nvPicPr>
          <p:cNvPr id="5" name="Content Placeholder 4">
            <a:extLst>
              <a:ext uri="{FF2B5EF4-FFF2-40B4-BE49-F238E27FC236}">
                <a16:creationId xmlns:a16="http://schemas.microsoft.com/office/drawing/2014/main" id="{6E541FB8-B9F1-784E-889D-C105B678C08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1070577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lowchart: Document 11">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15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A6CE74-D117-6233-F69E-0CB8BAEC0D8C}"/>
              </a:ext>
            </a:extLst>
          </p:cNvPr>
          <p:cNvSpPr txBox="1"/>
          <p:nvPr/>
        </p:nvSpPr>
        <p:spPr>
          <a:xfrm>
            <a:off x="838200" y="171162"/>
            <a:ext cx="2840182" cy="23711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kern="1200">
                <a:solidFill>
                  <a:srgbClr val="FFFFFF"/>
                </a:solidFill>
                <a:latin typeface="+mj-lt"/>
                <a:ea typeface="+mj-ea"/>
                <a:cs typeface="+mj-cs"/>
              </a:rPr>
              <a:t>Golden Feather Grass</a:t>
            </a:r>
          </a:p>
          <a:p>
            <a:pPr>
              <a:lnSpc>
                <a:spcPct val="90000"/>
              </a:lnSpc>
              <a:spcBef>
                <a:spcPct val="0"/>
              </a:spcBef>
              <a:spcAft>
                <a:spcPts val="600"/>
              </a:spcAft>
            </a:pPr>
            <a:endParaRPr lang="en-US" sz="3200" kern="1200">
              <a:solidFill>
                <a:srgbClr val="FFFFFF"/>
              </a:solidFill>
              <a:latin typeface="+mj-lt"/>
              <a:ea typeface="+mj-ea"/>
              <a:cs typeface="+mj-cs"/>
            </a:endParaRPr>
          </a:p>
        </p:txBody>
      </p:sp>
      <p:pic>
        <p:nvPicPr>
          <p:cNvPr id="6" name="Content Placeholder 5" descr="Tall grass and blue sky&#10;&#10;AI-generated content may be incorrect.">
            <a:extLst>
              <a:ext uri="{FF2B5EF4-FFF2-40B4-BE49-F238E27FC236}">
                <a16:creationId xmlns:a16="http://schemas.microsoft.com/office/drawing/2014/main" id="{E4AEEB61-47AA-A295-C13F-E06F271DE4F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p:blipFill>
        <p:spPr>
          <a:xfrm>
            <a:off x="4578015" y="640080"/>
            <a:ext cx="6607373" cy="5578816"/>
          </a:xfrm>
          <a:prstGeom prst="rect">
            <a:avLst/>
          </a:prstGeom>
        </p:spPr>
      </p:pic>
    </p:spTree>
    <p:extLst>
      <p:ext uri="{BB962C8B-B14F-4D97-AF65-F5344CB8AC3E}">
        <p14:creationId xmlns:p14="http://schemas.microsoft.com/office/powerpoint/2010/main" val="2812261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C4C32-43E7-AB46-B540-CEECC49DFF9B}"/>
              </a:ext>
            </a:extLst>
          </p:cNvPr>
          <p:cNvSpPr>
            <a:spLocks noGrp="1"/>
          </p:cNvSpPr>
          <p:nvPr>
            <p:ph type="title"/>
          </p:nvPr>
        </p:nvSpPr>
        <p:spPr>
          <a:xfrm>
            <a:off x="838200" y="365125"/>
            <a:ext cx="3988324" cy="1325563"/>
          </a:xfrm>
        </p:spPr>
        <p:txBody>
          <a:bodyPr/>
          <a:lstStyle/>
          <a:p>
            <a:r>
              <a:rPr lang="en-US" dirty="0"/>
              <a:t>4. Switchgrass</a:t>
            </a:r>
          </a:p>
        </p:txBody>
      </p:sp>
      <p:pic>
        <p:nvPicPr>
          <p:cNvPr id="9" name="Content Placeholder 8" descr="A close up of a tree&#10;&#10;Description automatically generated">
            <a:extLst>
              <a:ext uri="{FF2B5EF4-FFF2-40B4-BE49-F238E27FC236}">
                <a16:creationId xmlns:a16="http://schemas.microsoft.com/office/drawing/2014/main" id="{124D937C-2216-D54B-85C4-8EC3984E835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021833" y="1543050"/>
            <a:ext cx="8033431" cy="4661807"/>
          </a:xfrm>
        </p:spPr>
      </p:pic>
      <p:sp>
        <p:nvSpPr>
          <p:cNvPr id="10" name="TextBox 9">
            <a:extLst>
              <a:ext uri="{FF2B5EF4-FFF2-40B4-BE49-F238E27FC236}">
                <a16:creationId xmlns:a16="http://schemas.microsoft.com/office/drawing/2014/main" id="{7DBC899D-77F0-2F47-8B34-158B798FB663}"/>
              </a:ext>
            </a:extLst>
          </p:cNvPr>
          <p:cNvSpPr txBox="1"/>
          <p:nvPr/>
        </p:nvSpPr>
        <p:spPr>
          <a:xfrm>
            <a:off x="136736" y="1951672"/>
            <a:ext cx="3988324" cy="2092881"/>
          </a:xfrm>
          <a:prstGeom prst="rect">
            <a:avLst/>
          </a:prstGeom>
          <a:noFill/>
        </p:spPr>
        <p:txBody>
          <a:bodyPr wrap="square" rtlCol="0">
            <a:spAutoFit/>
          </a:bodyPr>
          <a:lstStyle/>
          <a:p>
            <a:pPr marL="285750" indent="-285750">
              <a:buFont typeface="Arial" charset="0"/>
              <a:buChar char="•"/>
            </a:pPr>
            <a:r>
              <a:rPr lang="en-US" sz="2800" i="1" dirty="0"/>
              <a:t>Panicum virgatum</a:t>
            </a:r>
          </a:p>
          <a:p>
            <a:pPr marL="285750" indent="-285750">
              <a:buFont typeface="Arial" charset="0"/>
              <a:buChar char="•"/>
            </a:pPr>
            <a:r>
              <a:rPr lang="en-US" sz="2800" dirty="0"/>
              <a:t>Grows up to 7 ft. tall</a:t>
            </a:r>
            <a:endParaRPr lang="en-US" sz="1050" i="1" dirty="0"/>
          </a:p>
          <a:p>
            <a:pPr marL="285750" indent="-285750">
              <a:buFont typeface="Arial" charset="0"/>
              <a:buChar char="•"/>
            </a:pPr>
            <a:r>
              <a:rPr lang="en-US" sz="2800" dirty="0"/>
              <a:t>Warm season grass</a:t>
            </a:r>
          </a:p>
          <a:p>
            <a:pPr marL="285750" indent="-285750">
              <a:buFont typeface="Arial" charset="0"/>
              <a:buChar char="•"/>
            </a:pPr>
            <a:r>
              <a:rPr lang="en-US" sz="2800" dirty="0"/>
              <a:t>Large, airy seed head</a:t>
            </a:r>
          </a:p>
          <a:p>
            <a:endParaRPr lang="en-US" dirty="0"/>
          </a:p>
        </p:txBody>
      </p:sp>
    </p:spTree>
    <p:extLst>
      <p:ext uri="{BB962C8B-B14F-4D97-AF65-F5344CB8AC3E}">
        <p14:creationId xmlns:p14="http://schemas.microsoft.com/office/powerpoint/2010/main" val="37060953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33E278-0AC2-4A4B-9FD8-92F56B6850E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Switchgrass</a:t>
            </a:r>
          </a:p>
        </p:txBody>
      </p:sp>
      <p:pic>
        <p:nvPicPr>
          <p:cNvPr id="5" name="Content Placeholder 4">
            <a:extLst>
              <a:ext uri="{FF2B5EF4-FFF2-40B4-BE49-F238E27FC236}">
                <a16:creationId xmlns:a16="http://schemas.microsoft.com/office/drawing/2014/main" id="{10355C38-5411-0B4D-8340-DC8DFC840B1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77316" y="1164777"/>
            <a:ext cx="6780700" cy="4526117"/>
          </a:xfrm>
          <a:prstGeom prst="rect">
            <a:avLst/>
          </a:prstGeom>
        </p:spPr>
      </p:pic>
    </p:spTree>
    <p:extLst>
      <p:ext uri="{BB962C8B-B14F-4D97-AF65-F5344CB8AC3E}">
        <p14:creationId xmlns:p14="http://schemas.microsoft.com/office/powerpoint/2010/main" val="387471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lowchart: Document 13">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85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F520D1-A2FF-E548-9F1E-9712F8556EFD}"/>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Switchgrass</a:t>
            </a:r>
          </a:p>
        </p:txBody>
      </p:sp>
      <p:pic>
        <p:nvPicPr>
          <p:cNvPr id="9" name="Content Placeholder 8">
            <a:extLst>
              <a:ext uri="{FF2B5EF4-FFF2-40B4-BE49-F238E27FC236}">
                <a16:creationId xmlns:a16="http://schemas.microsoft.com/office/drawing/2014/main" id="{DCAF0F8B-521F-C549-B344-7BB18B1860CC}"/>
              </a:ext>
            </a:extLst>
          </p:cNvPr>
          <p:cNvPicPr>
            <a:picLocks noGrp="1" noChangeAspect="1"/>
          </p:cNvPicPr>
          <p:nvPr>
            <p:ph idx="1"/>
          </p:nvPr>
        </p:nvPicPr>
        <p:blipFill>
          <a:blip r:embed="rId2"/>
          <a:stretch>
            <a:fillRect/>
          </a:stretch>
        </p:blipFill>
        <p:spPr>
          <a:xfrm>
            <a:off x="5650175" y="640080"/>
            <a:ext cx="4463052" cy="5578816"/>
          </a:xfrm>
          <a:prstGeom prst="rect">
            <a:avLst/>
          </a:prstGeom>
        </p:spPr>
      </p:pic>
    </p:spTree>
    <p:extLst>
      <p:ext uri="{BB962C8B-B14F-4D97-AF65-F5344CB8AC3E}">
        <p14:creationId xmlns:p14="http://schemas.microsoft.com/office/powerpoint/2010/main" val="135311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966D1-4979-294F-88FE-8C15E78829A2}"/>
              </a:ext>
            </a:extLst>
          </p:cNvPr>
          <p:cNvSpPr>
            <a:spLocks noGrp="1"/>
          </p:cNvSpPr>
          <p:nvPr>
            <p:ph type="title"/>
          </p:nvPr>
        </p:nvSpPr>
        <p:spPr>
          <a:xfrm>
            <a:off x="838200" y="365125"/>
            <a:ext cx="4453128" cy="1325563"/>
          </a:xfrm>
        </p:spPr>
        <p:txBody>
          <a:bodyPr/>
          <a:lstStyle/>
          <a:p>
            <a:r>
              <a:rPr lang="en-US" dirty="0"/>
              <a:t>5. </a:t>
            </a:r>
            <a:r>
              <a:rPr lang="en-US" dirty="0" err="1"/>
              <a:t>Sideoats</a:t>
            </a:r>
            <a:r>
              <a:rPr lang="en-US" dirty="0"/>
              <a:t> </a:t>
            </a:r>
            <a:r>
              <a:rPr lang="en-US" dirty="0" err="1"/>
              <a:t>grama</a:t>
            </a:r>
            <a:endParaRPr lang="en-US" dirty="0"/>
          </a:p>
        </p:txBody>
      </p:sp>
      <p:pic>
        <p:nvPicPr>
          <p:cNvPr id="5" name="Content Placeholder 4">
            <a:extLst>
              <a:ext uri="{FF2B5EF4-FFF2-40B4-BE49-F238E27FC236}">
                <a16:creationId xmlns:a16="http://schemas.microsoft.com/office/drawing/2014/main" id="{761E4973-1AF1-0944-896E-2A824A46490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790946" y="1771333"/>
            <a:ext cx="8401054" cy="4351338"/>
          </a:xfrm>
        </p:spPr>
      </p:pic>
      <p:sp>
        <p:nvSpPr>
          <p:cNvPr id="3" name="TextBox 2">
            <a:extLst>
              <a:ext uri="{FF2B5EF4-FFF2-40B4-BE49-F238E27FC236}">
                <a16:creationId xmlns:a16="http://schemas.microsoft.com/office/drawing/2014/main" id="{342720B5-9268-314C-977A-B6F395218427}"/>
              </a:ext>
            </a:extLst>
          </p:cNvPr>
          <p:cNvSpPr txBox="1"/>
          <p:nvPr/>
        </p:nvSpPr>
        <p:spPr>
          <a:xfrm>
            <a:off x="193964" y="1995488"/>
            <a:ext cx="3449781" cy="3323987"/>
          </a:xfrm>
          <a:prstGeom prst="rect">
            <a:avLst/>
          </a:prstGeom>
          <a:noFill/>
        </p:spPr>
        <p:txBody>
          <a:bodyPr wrap="square" rtlCol="0">
            <a:spAutoFit/>
          </a:bodyPr>
          <a:lstStyle/>
          <a:p>
            <a:pPr marL="285750" indent="-285750">
              <a:buFont typeface="Arial" charset="0"/>
              <a:buChar char="•"/>
            </a:pPr>
            <a:r>
              <a:rPr lang="en-US" sz="2400" i="1" dirty="0" err="1"/>
              <a:t>Bouteloua</a:t>
            </a:r>
            <a:r>
              <a:rPr lang="en-US" sz="2400" i="1" dirty="0"/>
              <a:t> </a:t>
            </a:r>
            <a:r>
              <a:rPr lang="en-US" sz="2400" i="1" dirty="0" err="1"/>
              <a:t>curtipendula</a:t>
            </a:r>
            <a:endParaRPr lang="en-US" sz="1000" i="1" dirty="0"/>
          </a:p>
          <a:p>
            <a:pPr marL="285750" indent="-285750">
              <a:buFont typeface="Arial" charset="0"/>
              <a:buChar char="•"/>
            </a:pPr>
            <a:r>
              <a:rPr lang="en-US" sz="2400" dirty="0"/>
              <a:t>Grows up to 3 ft. tall</a:t>
            </a:r>
            <a:endParaRPr lang="en-US" sz="1000" i="1" dirty="0"/>
          </a:p>
          <a:p>
            <a:pPr marL="285750" indent="-285750">
              <a:buFont typeface="Arial" charset="0"/>
              <a:buChar char="•"/>
            </a:pPr>
            <a:r>
              <a:rPr lang="en-US" sz="2400" dirty="0"/>
              <a:t>Warm season grass</a:t>
            </a:r>
          </a:p>
          <a:p>
            <a:pPr marL="285750" indent="-285750">
              <a:buFont typeface="Arial" charset="0"/>
              <a:buChar char="•"/>
            </a:pPr>
            <a:r>
              <a:rPr lang="en-US" sz="2400" dirty="0"/>
              <a:t>Blooms in the summer</a:t>
            </a:r>
          </a:p>
          <a:p>
            <a:pPr marL="285750" indent="-285750">
              <a:buFont typeface="Arial" charset="0"/>
              <a:buChar char="•"/>
            </a:pPr>
            <a:r>
              <a:rPr lang="en-US" sz="2400" dirty="0"/>
              <a:t>Found in all kinds of prairie</a:t>
            </a:r>
            <a:endParaRPr lang="en-US" sz="1000" dirty="0"/>
          </a:p>
          <a:p>
            <a:pPr marL="285750" indent="-285750">
              <a:buFont typeface="Arial" charset="0"/>
              <a:buChar char="•"/>
            </a:pPr>
            <a:r>
              <a:rPr lang="en-US" sz="2400" dirty="0"/>
              <a:t>Seed on one side of the stem = </a:t>
            </a:r>
            <a:r>
              <a:rPr lang="en-US" sz="2400" dirty="0" err="1"/>
              <a:t>sideoats</a:t>
            </a:r>
            <a:endParaRPr lang="en-US" sz="2400" dirty="0"/>
          </a:p>
          <a:p>
            <a:endParaRPr lang="en-US" dirty="0"/>
          </a:p>
        </p:txBody>
      </p:sp>
    </p:spTree>
    <p:extLst>
      <p:ext uri="{BB962C8B-B14F-4D97-AF65-F5344CB8AC3E}">
        <p14:creationId xmlns:p14="http://schemas.microsoft.com/office/powerpoint/2010/main" val="1954406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4EF321F-7B47-BE41-9A5D-B85D100420B1}"/>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Sideoats grama</a:t>
            </a:r>
          </a:p>
        </p:txBody>
      </p:sp>
      <p:pic>
        <p:nvPicPr>
          <p:cNvPr id="5" name="Content Placeholder 4">
            <a:extLst>
              <a:ext uri="{FF2B5EF4-FFF2-40B4-BE49-F238E27FC236}">
                <a16:creationId xmlns:a16="http://schemas.microsoft.com/office/drawing/2014/main" id="{D05B906F-B57D-8D4C-94CB-3EF8D820ABC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038600" y="1028244"/>
            <a:ext cx="7188199" cy="4798122"/>
          </a:xfrm>
          <a:prstGeom prst="rect">
            <a:avLst/>
          </a:prstGeom>
        </p:spPr>
      </p:pic>
    </p:spTree>
    <p:extLst>
      <p:ext uri="{BB962C8B-B14F-4D97-AF65-F5344CB8AC3E}">
        <p14:creationId xmlns:p14="http://schemas.microsoft.com/office/powerpoint/2010/main" val="2286609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52530-0347-894F-AD60-868789D796D1}"/>
              </a:ext>
            </a:extLst>
          </p:cNvPr>
          <p:cNvSpPr>
            <a:spLocks noGrp="1"/>
          </p:cNvSpPr>
          <p:nvPr>
            <p:ph type="title"/>
          </p:nvPr>
        </p:nvSpPr>
        <p:spPr/>
        <p:txBody>
          <a:bodyPr/>
          <a:lstStyle/>
          <a:p>
            <a:r>
              <a:rPr lang="en-US" dirty="0"/>
              <a:t>Miscellaneous other grasses…</a:t>
            </a:r>
          </a:p>
        </p:txBody>
      </p:sp>
    </p:spTree>
    <p:extLst>
      <p:ext uri="{BB962C8B-B14F-4D97-AF65-F5344CB8AC3E}">
        <p14:creationId xmlns:p14="http://schemas.microsoft.com/office/powerpoint/2010/main" val="2215273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F305F-9FF6-C44E-8AA2-50F7F95C03A5}"/>
              </a:ext>
            </a:extLst>
          </p:cNvPr>
          <p:cNvSpPr>
            <a:spLocks noGrp="1"/>
          </p:cNvSpPr>
          <p:nvPr>
            <p:ph type="title"/>
          </p:nvPr>
        </p:nvSpPr>
        <p:spPr/>
        <p:txBody>
          <a:bodyPr/>
          <a:lstStyle/>
          <a:p>
            <a:r>
              <a:rPr lang="en-US" dirty="0"/>
              <a:t>Ligules</a:t>
            </a:r>
          </a:p>
        </p:txBody>
      </p:sp>
      <p:pic>
        <p:nvPicPr>
          <p:cNvPr id="5" name="Content Placeholder 4">
            <a:extLst>
              <a:ext uri="{FF2B5EF4-FFF2-40B4-BE49-F238E27FC236}">
                <a16:creationId xmlns:a16="http://schemas.microsoft.com/office/drawing/2014/main" id="{BA7B3416-754B-4340-83C7-B4B0284006CD}"/>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7362333" y="1690688"/>
            <a:ext cx="2667786" cy="4351338"/>
          </a:xfrm>
        </p:spPr>
      </p:pic>
      <p:pic>
        <p:nvPicPr>
          <p:cNvPr id="7" name="Picture 6">
            <a:extLst>
              <a:ext uri="{FF2B5EF4-FFF2-40B4-BE49-F238E27FC236}">
                <a16:creationId xmlns:a16="http://schemas.microsoft.com/office/drawing/2014/main" id="{9DC4A89C-FF22-6B47-86DE-7BC62771CD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64849" y="1457979"/>
            <a:ext cx="4209854" cy="4660900"/>
          </a:xfrm>
          <a:prstGeom prst="rect">
            <a:avLst/>
          </a:prstGeom>
        </p:spPr>
      </p:pic>
      <p:sp>
        <p:nvSpPr>
          <p:cNvPr id="8" name="TextBox 7">
            <a:extLst>
              <a:ext uri="{FF2B5EF4-FFF2-40B4-BE49-F238E27FC236}">
                <a16:creationId xmlns:a16="http://schemas.microsoft.com/office/drawing/2014/main" id="{EF1D95C4-6EC0-E844-8153-C841D8B1EAB6}"/>
              </a:ext>
            </a:extLst>
          </p:cNvPr>
          <p:cNvSpPr txBox="1"/>
          <p:nvPr/>
        </p:nvSpPr>
        <p:spPr>
          <a:xfrm>
            <a:off x="2139885" y="6221691"/>
            <a:ext cx="3365369" cy="369332"/>
          </a:xfrm>
          <a:prstGeom prst="rect">
            <a:avLst/>
          </a:prstGeom>
          <a:noFill/>
        </p:spPr>
        <p:txBody>
          <a:bodyPr wrap="square" rtlCol="0">
            <a:spAutoFit/>
          </a:bodyPr>
          <a:lstStyle/>
          <a:p>
            <a:r>
              <a:rPr lang="en-US" dirty="0"/>
              <a:t>Switchgrass ligule</a:t>
            </a:r>
          </a:p>
        </p:txBody>
      </p:sp>
      <p:sp>
        <p:nvSpPr>
          <p:cNvPr id="9" name="TextBox 8">
            <a:extLst>
              <a:ext uri="{FF2B5EF4-FFF2-40B4-BE49-F238E27FC236}">
                <a16:creationId xmlns:a16="http://schemas.microsoft.com/office/drawing/2014/main" id="{56512B03-E319-274D-A279-DEB35935E1E6}"/>
              </a:ext>
            </a:extLst>
          </p:cNvPr>
          <p:cNvSpPr txBox="1"/>
          <p:nvPr/>
        </p:nvSpPr>
        <p:spPr>
          <a:xfrm>
            <a:off x="7533588" y="6221691"/>
            <a:ext cx="3365369" cy="369332"/>
          </a:xfrm>
          <a:prstGeom prst="rect">
            <a:avLst/>
          </a:prstGeom>
          <a:noFill/>
        </p:spPr>
        <p:txBody>
          <a:bodyPr wrap="square" rtlCol="0">
            <a:spAutoFit/>
          </a:bodyPr>
          <a:lstStyle/>
          <a:p>
            <a:r>
              <a:rPr lang="en-US" dirty="0" err="1"/>
              <a:t>Indiangrass</a:t>
            </a:r>
            <a:r>
              <a:rPr lang="en-US" dirty="0"/>
              <a:t> ligule</a:t>
            </a:r>
          </a:p>
        </p:txBody>
      </p:sp>
    </p:spTree>
    <p:extLst>
      <p:ext uri="{BB962C8B-B14F-4D97-AF65-F5344CB8AC3E}">
        <p14:creationId xmlns:p14="http://schemas.microsoft.com/office/powerpoint/2010/main" val="1671995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D79717-51C8-A543-A17D-DFE14CA7641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Eastern </a:t>
            </a:r>
            <a:r>
              <a:rPr lang="en-US" sz="3600" dirty="0" err="1">
                <a:solidFill>
                  <a:srgbClr val="FFFFFF"/>
                </a:solidFill>
              </a:rPr>
              <a:t>G</a:t>
            </a:r>
            <a:r>
              <a:rPr lang="en-US" sz="3600" kern="1200" dirty="0" err="1">
                <a:solidFill>
                  <a:srgbClr val="FFFFFF"/>
                </a:solidFill>
                <a:latin typeface="+mj-lt"/>
                <a:ea typeface="+mj-ea"/>
                <a:cs typeface="+mj-cs"/>
              </a:rPr>
              <a:t>amagrass</a:t>
            </a:r>
            <a:endParaRPr lang="en-US" sz="3600" kern="1200" dirty="0">
              <a:solidFill>
                <a:srgbClr val="FFFFFF"/>
              </a:solidFill>
              <a:latin typeface="+mj-lt"/>
              <a:ea typeface="+mj-ea"/>
              <a:cs typeface="+mj-cs"/>
            </a:endParaRPr>
          </a:p>
        </p:txBody>
      </p:sp>
      <p:pic>
        <p:nvPicPr>
          <p:cNvPr id="5" name="Content Placeholder 4">
            <a:extLst>
              <a:ext uri="{FF2B5EF4-FFF2-40B4-BE49-F238E27FC236}">
                <a16:creationId xmlns:a16="http://schemas.microsoft.com/office/drawing/2014/main" id="{BC821A61-4AEE-E748-BEAD-E76EC8F7B4F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079389" y="643466"/>
            <a:ext cx="4176554" cy="5568739"/>
          </a:xfrm>
          <a:prstGeom prst="rect">
            <a:avLst/>
          </a:prstGeom>
        </p:spPr>
      </p:pic>
    </p:spTree>
    <p:extLst>
      <p:ext uri="{BB962C8B-B14F-4D97-AF65-F5344CB8AC3E}">
        <p14:creationId xmlns:p14="http://schemas.microsoft.com/office/powerpoint/2010/main" val="287387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97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DBA1A54-23B6-AC44-9520-5FD9C11FDF7A}"/>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Eastern Gamagrass</a:t>
            </a:r>
          </a:p>
        </p:txBody>
      </p:sp>
      <p:pic>
        <p:nvPicPr>
          <p:cNvPr id="5" name="Content Placeholder 4">
            <a:extLst>
              <a:ext uri="{FF2B5EF4-FFF2-40B4-BE49-F238E27FC236}">
                <a16:creationId xmlns:a16="http://schemas.microsoft.com/office/drawing/2014/main" id="{FBB34EA4-A393-504A-B909-F446CB363E1E}"/>
              </a:ext>
            </a:extLst>
          </p:cNvPr>
          <p:cNvPicPr>
            <a:picLocks noGrp="1" noChangeAspect="1"/>
          </p:cNvPicPr>
          <p:nvPr>
            <p:ph idx="1"/>
          </p:nvPr>
        </p:nvPicPr>
        <p:blipFill>
          <a:blip r:embed="rId2"/>
          <a:stretch>
            <a:fillRect/>
          </a:stretch>
        </p:blipFill>
        <p:spPr>
          <a:xfrm>
            <a:off x="4207933" y="977248"/>
            <a:ext cx="7347537" cy="4904480"/>
          </a:xfrm>
          <a:prstGeom prst="rect">
            <a:avLst/>
          </a:prstGeom>
        </p:spPr>
      </p:pic>
    </p:spTree>
    <p:extLst>
      <p:ext uri="{BB962C8B-B14F-4D97-AF65-F5344CB8AC3E}">
        <p14:creationId xmlns:p14="http://schemas.microsoft.com/office/powerpoint/2010/main" val="367767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D64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CCCBE37-A7A7-144B-B7D0-B8F1DB24703F}"/>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Eastern Gamagrass</a:t>
            </a:r>
            <a:br>
              <a:rPr lang="en-US" sz="3200" kern="1200">
                <a:solidFill>
                  <a:srgbClr val="FFFFFF"/>
                </a:solidFill>
                <a:latin typeface="+mj-lt"/>
                <a:ea typeface="+mj-ea"/>
                <a:cs typeface="+mj-cs"/>
              </a:rPr>
            </a:br>
            <a:br>
              <a:rPr lang="en-US" sz="3200" kern="1200">
                <a:solidFill>
                  <a:srgbClr val="FFFFFF"/>
                </a:solidFill>
                <a:latin typeface="+mj-lt"/>
                <a:ea typeface="+mj-ea"/>
                <a:cs typeface="+mj-cs"/>
              </a:rPr>
            </a:br>
            <a:r>
              <a:rPr lang="en-US" sz="3200" kern="1200">
                <a:solidFill>
                  <a:srgbClr val="FFFFFF"/>
                </a:solidFill>
                <a:latin typeface="+mj-lt"/>
                <a:ea typeface="+mj-ea"/>
                <a:cs typeface="+mj-cs"/>
              </a:rPr>
              <a:t>-male flowers</a:t>
            </a:r>
          </a:p>
        </p:txBody>
      </p:sp>
      <p:pic>
        <p:nvPicPr>
          <p:cNvPr id="4" name="Content Placeholder 4">
            <a:extLst>
              <a:ext uri="{FF2B5EF4-FFF2-40B4-BE49-F238E27FC236}">
                <a16:creationId xmlns:a16="http://schemas.microsoft.com/office/drawing/2014/main" id="{2F0B7B04-4705-474B-B25C-F94EDC55CF3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07933" y="674162"/>
            <a:ext cx="7347537" cy="5510652"/>
          </a:xfrm>
          <a:prstGeom prst="rect">
            <a:avLst/>
          </a:prstGeom>
        </p:spPr>
      </p:pic>
    </p:spTree>
    <p:extLst>
      <p:ext uri="{BB962C8B-B14F-4D97-AF65-F5344CB8AC3E}">
        <p14:creationId xmlns:p14="http://schemas.microsoft.com/office/powerpoint/2010/main" val="3601455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E076A9A-7BA5-CF48-8187-906E3B3814E4}"/>
              </a:ext>
            </a:extLst>
          </p:cNvPr>
          <p:cNvPicPr>
            <a:picLocks noGrp="1" noChangeAspect="1"/>
          </p:cNvPicPr>
          <p:nvPr>
            <p:ph idx="1"/>
          </p:nvPr>
        </p:nvPicPr>
        <p:blipFill>
          <a:blip r:embed="rId2"/>
          <a:stretch>
            <a:fillRect/>
          </a:stretch>
        </p:blipFill>
        <p:spPr>
          <a:xfrm>
            <a:off x="5701343" y="817040"/>
            <a:ext cx="5376224" cy="5833775"/>
          </a:xfrm>
        </p:spPr>
      </p:pic>
      <p:pic>
        <p:nvPicPr>
          <p:cNvPr id="7" name="Picture 6">
            <a:extLst>
              <a:ext uri="{FF2B5EF4-FFF2-40B4-BE49-F238E27FC236}">
                <a16:creationId xmlns:a16="http://schemas.microsoft.com/office/drawing/2014/main" id="{3F638B0E-F4F1-1244-94CA-5E9A87F5EEFF}"/>
              </a:ext>
            </a:extLst>
          </p:cNvPr>
          <p:cNvPicPr>
            <a:picLocks noChangeAspect="1"/>
          </p:cNvPicPr>
          <p:nvPr/>
        </p:nvPicPr>
        <p:blipFill>
          <a:blip r:embed="rId3"/>
          <a:stretch>
            <a:fillRect/>
          </a:stretch>
        </p:blipFill>
        <p:spPr>
          <a:xfrm>
            <a:off x="802771" y="1705328"/>
            <a:ext cx="3872924" cy="5152672"/>
          </a:xfrm>
          <a:prstGeom prst="rect">
            <a:avLst/>
          </a:prstGeom>
        </p:spPr>
      </p:pic>
      <p:sp>
        <p:nvSpPr>
          <p:cNvPr id="8" name="Title 1">
            <a:extLst>
              <a:ext uri="{FF2B5EF4-FFF2-40B4-BE49-F238E27FC236}">
                <a16:creationId xmlns:a16="http://schemas.microsoft.com/office/drawing/2014/main" id="{099BCC0B-D61D-0748-B3CB-D2C699A88983}"/>
              </a:ext>
            </a:extLst>
          </p:cNvPr>
          <p:cNvSpPr>
            <a:spLocks noGrp="1"/>
          </p:cNvSpPr>
          <p:nvPr>
            <p:ph type="title"/>
          </p:nvPr>
        </p:nvSpPr>
        <p:spPr>
          <a:xfrm>
            <a:off x="802771" y="355181"/>
            <a:ext cx="4898572" cy="1325563"/>
          </a:xfrm>
        </p:spPr>
        <p:txBody>
          <a:bodyPr>
            <a:normAutofit fontScale="90000"/>
          </a:bodyPr>
          <a:lstStyle/>
          <a:p>
            <a:r>
              <a:rPr lang="en-US" dirty="0"/>
              <a:t>Eastern </a:t>
            </a:r>
            <a:r>
              <a:rPr lang="en-US" dirty="0" err="1"/>
              <a:t>Gamagrass</a:t>
            </a:r>
            <a:br>
              <a:rPr lang="en-US" dirty="0"/>
            </a:br>
            <a:br>
              <a:rPr lang="en-US" sz="1800" dirty="0"/>
            </a:br>
            <a:r>
              <a:rPr lang="en-US" dirty="0"/>
              <a:t>-female flowers</a:t>
            </a:r>
          </a:p>
        </p:txBody>
      </p:sp>
    </p:spTree>
    <p:extLst>
      <p:ext uri="{BB962C8B-B14F-4D97-AF65-F5344CB8AC3E}">
        <p14:creationId xmlns:p14="http://schemas.microsoft.com/office/powerpoint/2010/main" val="3079564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F9F7013-1E9D-6347-BF19-6019B54C111E}"/>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Smooth Brome</a:t>
            </a:r>
          </a:p>
        </p:txBody>
      </p:sp>
      <p:pic>
        <p:nvPicPr>
          <p:cNvPr id="10" name="Content Placeholder 9">
            <a:extLst>
              <a:ext uri="{FF2B5EF4-FFF2-40B4-BE49-F238E27FC236}">
                <a16:creationId xmlns:a16="http://schemas.microsoft.com/office/drawing/2014/main" id="{39FA3CA4-DFF2-7944-99D5-DAE5D17DED2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77316" y="1164777"/>
            <a:ext cx="6780700" cy="4526117"/>
          </a:xfrm>
          <a:prstGeom prst="rect">
            <a:avLst/>
          </a:prstGeom>
        </p:spPr>
      </p:pic>
    </p:spTree>
    <p:extLst>
      <p:ext uri="{BB962C8B-B14F-4D97-AF65-F5344CB8AC3E}">
        <p14:creationId xmlns:p14="http://schemas.microsoft.com/office/powerpoint/2010/main" val="929361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91C7CC4-ECDB-984A-AF4B-06A2C447ECC3}"/>
              </a:ext>
            </a:extLst>
          </p:cNvPr>
          <p:cNvPicPr>
            <a:picLocks noGrp="1" noChangeAspect="1"/>
          </p:cNvPicPr>
          <p:nvPr>
            <p:ph idx="1"/>
          </p:nvPr>
        </p:nvPicPr>
        <p:blipFill>
          <a:blip r:embed="rId2"/>
          <a:stretch>
            <a:fillRect/>
          </a:stretch>
        </p:blipFill>
        <p:spPr>
          <a:xfrm>
            <a:off x="5157153" y="543713"/>
            <a:ext cx="5722882" cy="5770573"/>
          </a:xfrm>
        </p:spPr>
      </p:pic>
      <p:sp>
        <p:nvSpPr>
          <p:cNvPr id="4" name="Title 1">
            <a:extLst>
              <a:ext uri="{FF2B5EF4-FFF2-40B4-BE49-F238E27FC236}">
                <a16:creationId xmlns:a16="http://schemas.microsoft.com/office/drawing/2014/main" id="{383E01F9-D8EF-F444-B4B8-360A2CFFB68C}"/>
              </a:ext>
            </a:extLst>
          </p:cNvPr>
          <p:cNvSpPr>
            <a:spLocks noGrp="1"/>
          </p:cNvSpPr>
          <p:nvPr>
            <p:ph type="title"/>
          </p:nvPr>
        </p:nvSpPr>
        <p:spPr/>
        <p:txBody>
          <a:bodyPr/>
          <a:lstStyle/>
          <a:p>
            <a:r>
              <a:rPr lang="en-US" dirty="0"/>
              <a:t>Smooth brome</a:t>
            </a:r>
          </a:p>
        </p:txBody>
      </p:sp>
      <p:cxnSp>
        <p:nvCxnSpPr>
          <p:cNvPr id="3" name="Straight Arrow Connector 2">
            <a:extLst>
              <a:ext uri="{FF2B5EF4-FFF2-40B4-BE49-F238E27FC236}">
                <a16:creationId xmlns:a16="http://schemas.microsoft.com/office/drawing/2014/main" id="{62F88810-1D4F-C749-5802-C941B7AC5429}"/>
              </a:ext>
            </a:extLst>
          </p:cNvPr>
          <p:cNvCxnSpPr/>
          <p:nvPr/>
        </p:nvCxnSpPr>
        <p:spPr>
          <a:xfrm>
            <a:off x="2054087" y="3429000"/>
            <a:ext cx="6347791" cy="45388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233384B-E446-3213-DC2D-449C3659E3E1}"/>
              </a:ext>
            </a:extLst>
          </p:cNvPr>
          <p:cNvSpPr txBox="1"/>
          <p:nvPr/>
        </p:nvSpPr>
        <p:spPr>
          <a:xfrm>
            <a:off x="1099930" y="3882887"/>
            <a:ext cx="3034748" cy="2308324"/>
          </a:xfrm>
          <a:prstGeom prst="rect">
            <a:avLst/>
          </a:prstGeom>
          <a:noFill/>
        </p:spPr>
        <p:txBody>
          <a:bodyPr wrap="square" rtlCol="0">
            <a:spAutoFit/>
          </a:bodyPr>
          <a:lstStyle/>
          <a:p>
            <a:r>
              <a:rPr lang="en-US" sz="2400" dirty="0">
                <a:latin typeface="Calibri Light" panose="020F0302020204030204" pitchFamily="34" charset="0"/>
                <a:cs typeface="Calibri Light" panose="020F0302020204030204" pitchFamily="34" charset="0"/>
              </a:rPr>
              <a:t>The “M” on the blade is distinctive</a:t>
            </a:r>
          </a:p>
          <a:p>
            <a:endParaRPr lang="en-US" sz="2400" dirty="0">
              <a:latin typeface="Calibri Light" panose="020F0302020204030204" pitchFamily="34" charset="0"/>
              <a:cs typeface="Calibri Light" panose="020F0302020204030204" pitchFamily="34" charset="0"/>
            </a:endParaRPr>
          </a:p>
          <a:p>
            <a:r>
              <a:rPr lang="en-US" sz="2400" dirty="0">
                <a:latin typeface="Calibri Light" panose="020F0302020204030204" pitchFamily="34" charset="0"/>
                <a:cs typeface="Calibri Light" panose="020F0302020204030204" pitchFamily="34" charset="0"/>
              </a:rPr>
              <a:t>NOTE: it might look like a “W” if the blade is upside down</a:t>
            </a:r>
          </a:p>
        </p:txBody>
      </p:sp>
    </p:spTree>
    <p:extLst>
      <p:ext uri="{BB962C8B-B14F-4D97-AF65-F5344CB8AC3E}">
        <p14:creationId xmlns:p14="http://schemas.microsoft.com/office/powerpoint/2010/main" val="168261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dissolve">
                                      <p:cBhvr>
                                        <p:cTn id="13" dur="500"/>
                                        <p:tgtEl>
                                          <p:spTgt spid="5">
                                            <p:txEl>
                                              <p:pRg st="0" end="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dissolve">
                                      <p:cBhvr>
                                        <p:cTn id="1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B6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D8A7C54-D161-1D4F-892A-8A4301E92D02}"/>
              </a:ext>
            </a:extLst>
          </p:cNvPr>
          <p:cNvSpPr txBox="1">
            <a:spLocks/>
          </p:cNvSpPr>
          <p:nvPr/>
        </p:nvSpPr>
        <p:spPr>
          <a:xfrm>
            <a:off x="838200" y="171162"/>
            <a:ext cx="2840182" cy="23711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200" kern="1200">
                <a:solidFill>
                  <a:srgbClr val="FFFFFF"/>
                </a:solidFill>
                <a:latin typeface="+mj-lt"/>
                <a:ea typeface="+mj-ea"/>
                <a:cs typeface="+mj-cs"/>
              </a:rPr>
              <a:t>Smooth brome</a:t>
            </a:r>
          </a:p>
        </p:txBody>
      </p:sp>
      <p:pic>
        <p:nvPicPr>
          <p:cNvPr id="5" name="Content Placeholder 4">
            <a:extLst>
              <a:ext uri="{FF2B5EF4-FFF2-40B4-BE49-F238E27FC236}">
                <a16:creationId xmlns:a16="http://schemas.microsoft.com/office/drawing/2014/main" id="{E5DE3907-E2ED-BA45-B8D1-B78DA8680AA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473148" y="-192397"/>
            <a:ext cx="4731026" cy="7114326"/>
          </a:xfrm>
          <a:prstGeom prst="rect">
            <a:avLst/>
          </a:prstGeom>
        </p:spPr>
      </p:pic>
    </p:spTree>
    <p:extLst>
      <p:ext uri="{BB962C8B-B14F-4D97-AF65-F5344CB8AC3E}">
        <p14:creationId xmlns:p14="http://schemas.microsoft.com/office/powerpoint/2010/main" val="3422037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B4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6584ED-552B-1544-A055-CC1052850FBF}"/>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Junegrass</a:t>
            </a:r>
          </a:p>
        </p:txBody>
      </p:sp>
      <p:pic>
        <p:nvPicPr>
          <p:cNvPr id="5" name="Content Placeholder 4">
            <a:extLst>
              <a:ext uri="{FF2B5EF4-FFF2-40B4-BE49-F238E27FC236}">
                <a16:creationId xmlns:a16="http://schemas.microsoft.com/office/drawing/2014/main" id="{F9D8F983-AE5F-A64A-B1F5-75FB4328BA56}"/>
              </a:ext>
            </a:extLst>
          </p:cNvPr>
          <p:cNvPicPr>
            <a:picLocks noGrp="1" noChangeAspect="1"/>
          </p:cNvPicPr>
          <p:nvPr>
            <p:ph idx="1"/>
          </p:nvPr>
        </p:nvPicPr>
        <p:blipFill>
          <a:blip r:embed="rId2"/>
          <a:stretch>
            <a:fillRect/>
          </a:stretch>
        </p:blipFill>
        <p:spPr>
          <a:xfrm>
            <a:off x="4207933" y="977248"/>
            <a:ext cx="7347537" cy="4904480"/>
          </a:xfrm>
          <a:prstGeom prst="rect">
            <a:avLst/>
          </a:prstGeom>
        </p:spPr>
      </p:pic>
    </p:spTree>
    <p:extLst>
      <p:ext uri="{BB962C8B-B14F-4D97-AF65-F5344CB8AC3E}">
        <p14:creationId xmlns:p14="http://schemas.microsoft.com/office/powerpoint/2010/main" val="1468964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E15D589-CC65-C548-A361-4ADBF098F36C}"/>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Junegrass</a:t>
            </a:r>
          </a:p>
        </p:txBody>
      </p:sp>
      <p:pic>
        <p:nvPicPr>
          <p:cNvPr id="5" name="Content Placeholder 4">
            <a:extLst>
              <a:ext uri="{FF2B5EF4-FFF2-40B4-BE49-F238E27FC236}">
                <a16:creationId xmlns:a16="http://schemas.microsoft.com/office/drawing/2014/main" id="{375C1C02-D06C-CC42-BF17-8549FD50104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073922" y="643466"/>
            <a:ext cx="6187487" cy="5568739"/>
          </a:xfrm>
          <a:prstGeom prst="rect">
            <a:avLst/>
          </a:prstGeom>
        </p:spPr>
      </p:pic>
    </p:spTree>
    <p:extLst>
      <p:ext uri="{BB962C8B-B14F-4D97-AF65-F5344CB8AC3E}">
        <p14:creationId xmlns:p14="http://schemas.microsoft.com/office/powerpoint/2010/main" val="2479507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55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BAEB0C2-EF91-494E-A474-A5D9917113C9}"/>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Junegrass</a:t>
            </a:r>
          </a:p>
        </p:txBody>
      </p:sp>
      <p:pic>
        <p:nvPicPr>
          <p:cNvPr id="6" name="Content Placeholder 5">
            <a:extLst>
              <a:ext uri="{FF2B5EF4-FFF2-40B4-BE49-F238E27FC236}">
                <a16:creationId xmlns:a16="http://schemas.microsoft.com/office/drawing/2014/main" id="{DDF58C90-B192-4E4E-BE33-DFE006B668F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789645" y="640080"/>
            <a:ext cx="4184112" cy="5578816"/>
          </a:xfrm>
          <a:prstGeom prst="rect">
            <a:avLst/>
          </a:prstGeom>
        </p:spPr>
      </p:pic>
    </p:spTree>
    <p:extLst>
      <p:ext uri="{BB962C8B-B14F-4D97-AF65-F5344CB8AC3E}">
        <p14:creationId xmlns:p14="http://schemas.microsoft.com/office/powerpoint/2010/main" val="3453327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flower&#10;&#10;Description automatically generated">
            <a:extLst>
              <a:ext uri="{FF2B5EF4-FFF2-40B4-BE49-F238E27FC236}">
                <a16:creationId xmlns:a16="http://schemas.microsoft.com/office/drawing/2014/main" id="{EAD9623B-7ADA-8648-8CC4-41D06D9C8D5D}"/>
              </a:ext>
            </a:extLst>
          </p:cNvPr>
          <p:cNvPicPr>
            <a:picLocks noGrp="1" noChangeAspect="1"/>
          </p:cNvPicPr>
          <p:nvPr>
            <p:ph idx="1"/>
          </p:nvPr>
        </p:nvPicPr>
        <p:blipFill>
          <a:blip r:embed="rId2"/>
          <a:stretch>
            <a:fillRect/>
          </a:stretch>
        </p:blipFill>
        <p:spPr>
          <a:xfrm>
            <a:off x="3097530" y="255034"/>
            <a:ext cx="6697980" cy="6644961"/>
          </a:xfrm>
        </p:spPr>
      </p:pic>
    </p:spTree>
    <p:extLst>
      <p:ext uri="{BB962C8B-B14F-4D97-AF65-F5344CB8AC3E}">
        <p14:creationId xmlns:p14="http://schemas.microsoft.com/office/powerpoint/2010/main" val="1829550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3F415B-BD83-A84A-AAA5-D60FCCC03ED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Downy brome</a:t>
            </a:r>
          </a:p>
        </p:txBody>
      </p:sp>
      <p:pic>
        <p:nvPicPr>
          <p:cNvPr id="5" name="Content Placeholder 4">
            <a:extLst>
              <a:ext uri="{FF2B5EF4-FFF2-40B4-BE49-F238E27FC236}">
                <a16:creationId xmlns:a16="http://schemas.microsoft.com/office/drawing/2014/main" id="{370773FF-8E45-CD43-8B1B-95DAA2275F9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3311564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15301F6-F455-C84C-8669-6B16BDDDB9EA}"/>
              </a:ext>
            </a:extLst>
          </p:cNvPr>
          <p:cNvPicPr>
            <a:picLocks noGrp="1" noChangeAspect="1"/>
          </p:cNvPicPr>
          <p:nvPr>
            <p:ph idx="1"/>
          </p:nvPr>
        </p:nvPicPr>
        <p:blipFill>
          <a:blip r:embed="rId2"/>
          <a:stretch>
            <a:fillRect/>
          </a:stretch>
        </p:blipFill>
        <p:spPr>
          <a:xfrm>
            <a:off x="1159243" y="1113165"/>
            <a:ext cx="5815715" cy="4908463"/>
          </a:xfrm>
        </p:spPr>
      </p:pic>
      <p:pic>
        <p:nvPicPr>
          <p:cNvPr id="11" name="Picture 10">
            <a:extLst>
              <a:ext uri="{FF2B5EF4-FFF2-40B4-BE49-F238E27FC236}">
                <a16:creationId xmlns:a16="http://schemas.microsoft.com/office/drawing/2014/main" id="{08FB5DF0-72FE-0C44-8D71-C6795D8606DB}"/>
              </a:ext>
            </a:extLst>
          </p:cNvPr>
          <p:cNvPicPr>
            <a:picLocks noChangeAspect="1"/>
          </p:cNvPicPr>
          <p:nvPr/>
        </p:nvPicPr>
        <p:blipFill>
          <a:blip r:embed="rId3"/>
          <a:stretch>
            <a:fillRect/>
          </a:stretch>
        </p:blipFill>
        <p:spPr>
          <a:xfrm>
            <a:off x="7454604" y="1222302"/>
            <a:ext cx="4212067" cy="4799326"/>
          </a:xfrm>
          <a:prstGeom prst="rect">
            <a:avLst/>
          </a:prstGeom>
        </p:spPr>
      </p:pic>
      <p:sp>
        <p:nvSpPr>
          <p:cNvPr id="12" name="Title 1">
            <a:extLst>
              <a:ext uri="{FF2B5EF4-FFF2-40B4-BE49-F238E27FC236}">
                <a16:creationId xmlns:a16="http://schemas.microsoft.com/office/drawing/2014/main" id="{B364B441-3BDE-B646-99C9-C76356CFC190}"/>
              </a:ext>
            </a:extLst>
          </p:cNvPr>
          <p:cNvSpPr>
            <a:spLocks noGrp="1"/>
          </p:cNvSpPr>
          <p:nvPr>
            <p:ph type="title"/>
          </p:nvPr>
        </p:nvSpPr>
        <p:spPr>
          <a:xfrm>
            <a:off x="674944" y="0"/>
            <a:ext cx="3392156" cy="1325563"/>
          </a:xfrm>
        </p:spPr>
        <p:txBody>
          <a:bodyPr/>
          <a:lstStyle/>
          <a:p>
            <a:r>
              <a:rPr lang="en-US" dirty="0"/>
              <a:t>Downy brome</a:t>
            </a:r>
          </a:p>
        </p:txBody>
      </p:sp>
    </p:spTree>
    <p:extLst>
      <p:ext uri="{BB962C8B-B14F-4D97-AF65-F5344CB8AC3E}">
        <p14:creationId xmlns:p14="http://schemas.microsoft.com/office/powerpoint/2010/main" val="1796481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E8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61D18A-63C3-E744-BA5E-658313B38F6A}"/>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Buffalograss</a:t>
            </a:r>
          </a:p>
        </p:txBody>
      </p:sp>
      <p:pic>
        <p:nvPicPr>
          <p:cNvPr id="5" name="Content Placeholder 4">
            <a:extLst>
              <a:ext uri="{FF2B5EF4-FFF2-40B4-BE49-F238E27FC236}">
                <a16:creationId xmlns:a16="http://schemas.microsoft.com/office/drawing/2014/main" id="{2ADC320E-8189-DB45-BE7F-BEDC0A6B949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07933" y="674162"/>
            <a:ext cx="7347537" cy="5510652"/>
          </a:xfrm>
          <a:prstGeom prst="rect">
            <a:avLst/>
          </a:prstGeom>
        </p:spPr>
      </p:pic>
    </p:spTree>
    <p:extLst>
      <p:ext uri="{BB962C8B-B14F-4D97-AF65-F5344CB8AC3E}">
        <p14:creationId xmlns:p14="http://schemas.microsoft.com/office/powerpoint/2010/main" val="2780632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2B2A39-CDE2-3F44-AE45-16E952A2BF8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Hairy grama</a:t>
            </a:r>
          </a:p>
        </p:txBody>
      </p:sp>
      <p:pic>
        <p:nvPicPr>
          <p:cNvPr id="5" name="Content Placeholder 4">
            <a:extLst>
              <a:ext uri="{FF2B5EF4-FFF2-40B4-BE49-F238E27FC236}">
                <a16:creationId xmlns:a16="http://schemas.microsoft.com/office/drawing/2014/main" id="{EBA48387-316C-3749-A6AC-21C6A895E6C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3950901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D7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82CE037A-272E-A645-8FD5-9D99DFBADD18}"/>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Hairy grama</a:t>
            </a:r>
          </a:p>
        </p:txBody>
      </p:sp>
      <p:pic>
        <p:nvPicPr>
          <p:cNvPr id="5" name="Content Placeholder 4" descr="Close-up of a field of grass&#10;&#10;AI-generated content may be incorrect.">
            <a:extLst>
              <a:ext uri="{FF2B5EF4-FFF2-40B4-BE49-F238E27FC236}">
                <a16:creationId xmlns:a16="http://schemas.microsoft.com/office/drawing/2014/main" id="{66BFE2CB-0F7D-4248-9369-CE5D5B1B472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16200000">
            <a:off x="5092293" y="1337432"/>
            <a:ext cx="5578816" cy="4184112"/>
          </a:xfrm>
          <a:prstGeom prst="rect">
            <a:avLst/>
          </a:prstGeom>
        </p:spPr>
      </p:pic>
      <p:sp>
        <p:nvSpPr>
          <p:cNvPr id="2" name="Oval 1">
            <a:extLst>
              <a:ext uri="{FF2B5EF4-FFF2-40B4-BE49-F238E27FC236}">
                <a16:creationId xmlns:a16="http://schemas.microsoft.com/office/drawing/2014/main" id="{BD607E28-2475-D08F-D80B-9FC107770E95}"/>
              </a:ext>
            </a:extLst>
          </p:cNvPr>
          <p:cNvSpPr/>
          <p:nvPr/>
        </p:nvSpPr>
        <p:spPr>
          <a:xfrm>
            <a:off x="7235687" y="1099930"/>
            <a:ext cx="834887" cy="79513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1BC0FC3-F197-1A9A-BDD1-B0666E492C67}"/>
              </a:ext>
            </a:extLst>
          </p:cNvPr>
          <p:cNvSpPr txBox="1"/>
          <p:nvPr/>
        </p:nvSpPr>
        <p:spPr>
          <a:xfrm>
            <a:off x="2703443" y="3400426"/>
            <a:ext cx="2769705" cy="1938992"/>
          </a:xfrm>
          <a:prstGeom prst="rect">
            <a:avLst/>
          </a:prstGeom>
          <a:noFill/>
        </p:spPr>
        <p:txBody>
          <a:bodyPr wrap="square" rtlCol="0">
            <a:spAutoFit/>
          </a:bodyPr>
          <a:lstStyle/>
          <a:p>
            <a:r>
              <a:rPr lang="en-US" sz="2400" dirty="0">
                <a:latin typeface="+mj-lt"/>
              </a:rPr>
              <a:t>“Hair” sticking out from the top of the seedhead is distinctive for Hairy Grama</a:t>
            </a:r>
          </a:p>
        </p:txBody>
      </p:sp>
    </p:spTree>
    <p:extLst>
      <p:ext uri="{BB962C8B-B14F-4D97-AF65-F5344CB8AC3E}">
        <p14:creationId xmlns:p14="http://schemas.microsoft.com/office/powerpoint/2010/main" val="196779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dissolv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EEBDE0B-DE1D-F748-A249-D91A9CC9E6D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Hairy grama</a:t>
            </a:r>
          </a:p>
        </p:txBody>
      </p:sp>
      <p:pic>
        <p:nvPicPr>
          <p:cNvPr id="5" name="Content Placeholder 4">
            <a:extLst>
              <a:ext uri="{FF2B5EF4-FFF2-40B4-BE49-F238E27FC236}">
                <a16:creationId xmlns:a16="http://schemas.microsoft.com/office/drawing/2014/main" id="{AC154162-F792-9E46-A6D6-87D4155E1CB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16200000">
            <a:off x="5383296" y="1339558"/>
            <a:ext cx="5568739" cy="4176554"/>
          </a:xfrm>
          <a:prstGeom prst="rect">
            <a:avLst/>
          </a:prstGeom>
        </p:spPr>
      </p:pic>
    </p:spTree>
    <p:extLst>
      <p:ext uri="{BB962C8B-B14F-4D97-AF65-F5344CB8AC3E}">
        <p14:creationId xmlns:p14="http://schemas.microsoft.com/office/powerpoint/2010/main" val="2394116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7DAB30F-8823-0847-9016-4B0DF058E1B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Yellow foxtail – Yellow Bristle-grass</a:t>
            </a:r>
          </a:p>
        </p:txBody>
      </p:sp>
      <p:pic>
        <p:nvPicPr>
          <p:cNvPr id="6" name="Content Placeholder 5">
            <a:extLst>
              <a:ext uri="{FF2B5EF4-FFF2-40B4-BE49-F238E27FC236}">
                <a16:creationId xmlns:a16="http://schemas.microsoft.com/office/drawing/2014/main" id="{C24C2A57-5D22-1443-87FD-DE520667A9B2}"/>
              </a:ext>
            </a:extLst>
          </p:cNvPr>
          <p:cNvPicPr>
            <a:picLocks noGrp="1" noChangeAspect="1"/>
          </p:cNvPicPr>
          <p:nvPr>
            <p:ph idx="1"/>
          </p:nvPr>
        </p:nvPicPr>
        <p:blipFill>
          <a:blip r:embed="rId2"/>
          <a:stretch>
            <a:fillRect/>
          </a:stretch>
        </p:blipFill>
        <p:spPr>
          <a:xfrm>
            <a:off x="4777316" y="1164777"/>
            <a:ext cx="6780700" cy="4526117"/>
          </a:xfrm>
          <a:prstGeom prst="rect">
            <a:avLst/>
          </a:prstGeom>
        </p:spPr>
      </p:pic>
    </p:spTree>
    <p:extLst>
      <p:ext uri="{BB962C8B-B14F-4D97-AF65-F5344CB8AC3E}">
        <p14:creationId xmlns:p14="http://schemas.microsoft.com/office/powerpoint/2010/main" val="22241069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11C576-0F6D-8940-8BA6-1B87C4C38265}"/>
              </a:ext>
            </a:extLst>
          </p:cNvPr>
          <p:cNvPicPr>
            <a:picLocks noChangeAspect="1"/>
          </p:cNvPicPr>
          <p:nvPr/>
        </p:nvPicPr>
        <p:blipFill>
          <a:blip r:embed="rId2" cstate="screen">
            <a:extLst>
              <a:ext uri="{28A0092B-C50C-407E-A947-70E740481C1C}">
                <a14:useLocalDpi xmlns:a14="http://schemas.microsoft.com/office/drawing/2010/main"/>
              </a:ext>
            </a:extLst>
          </a:blip>
          <a:srcRect r="-1"/>
          <a:stretch/>
        </p:blipFill>
        <p:spPr>
          <a:xfrm>
            <a:off x="-1" y="1376689"/>
            <a:ext cx="7574486" cy="5481312"/>
          </a:xfrm>
          <a:prstGeom prst="rect">
            <a:avLst/>
          </a:prstGeom>
        </p:spPr>
      </p:pic>
      <p:pic>
        <p:nvPicPr>
          <p:cNvPr id="6" name="Content Placeholder 5">
            <a:extLst>
              <a:ext uri="{FF2B5EF4-FFF2-40B4-BE49-F238E27FC236}">
                <a16:creationId xmlns:a16="http://schemas.microsoft.com/office/drawing/2014/main" id="{CB97B50C-43D4-5041-B17C-FD55AC5E551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7574491" y="1376689"/>
            <a:ext cx="4617509" cy="5481312"/>
          </a:xfrm>
          <a:prstGeom prst="rect">
            <a:avLst/>
          </a:prstGeom>
        </p:spPr>
      </p:pic>
      <p:sp>
        <p:nvSpPr>
          <p:cNvPr id="13" name="Rectangle 12">
            <a:extLst>
              <a:ext uri="{FF2B5EF4-FFF2-40B4-BE49-F238E27FC236}">
                <a16:creationId xmlns:a16="http://schemas.microsoft.com/office/drawing/2014/main" id="{6DB035F4-535B-5F8E-E737-42F576F74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1376687"/>
          </a:xfrm>
          <a:prstGeom prst="rect">
            <a:avLst/>
          </a:prstGeom>
          <a:solidFill>
            <a:schemeClr val="bg1"/>
          </a:solidFill>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444C167-8BD9-1149-938C-E673DE388F8E}"/>
              </a:ext>
            </a:extLst>
          </p:cNvPr>
          <p:cNvSpPr txBox="1">
            <a:spLocks/>
          </p:cNvSpPr>
          <p:nvPr/>
        </p:nvSpPr>
        <p:spPr>
          <a:xfrm>
            <a:off x="589557" y="229547"/>
            <a:ext cx="7004647" cy="917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kern="1200">
                <a:solidFill>
                  <a:schemeClr val="tx1"/>
                </a:solidFill>
                <a:latin typeface="+mj-lt"/>
                <a:ea typeface="+mj-ea"/>
                <a:cs typeface="+mj-cs"/>
              </a:rPr>
              <a:t>Yellow foxtail</a:t>
            </a:r>
          </a:p>
        </p:txBody>
      </p:sp>
    </p:spTree>
    <p:extLst>
      <p:ext uri="{BB962C8B-B14F-4D97-AF65-F5344CB8AC3E}">
        <p14:creationId xmlns:p14="http://schemas.microsoft.com/office/powerpoint/2010/main" val="477444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1E222E6-26C4-6F48-AB07-2DFA0055DDE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r="-1"/>
          <a:stretch/>
        </p:blipFill>
        <p:spPr>
          <a:xfrm>
            <a:off x="-1" y="1376689"/>
            <a:ext cx="7574486" cy="5481312"/>
          </a:xfrm>
          <a:prstGeom prst="rect">
            <a:avLst/>
          </a:prstGeom>
        </p:spPr>
      </p:pic>
      <p:pic>
        <p:nvPicPr>
          <p:cNvPr id="7" name="Picture 6">
            <a:extLst>
              <a:ext uri="{FF2B5EF4-FFF2-40B4-BE49-F238E27FC236}">
                <a16:creationId xmlns:a16="http://schemas.microsoft.com/office/drawing/2014/main" id="{7292D446-9E35-CB46-AC79-8DA99E44DA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574491" y="1376689"/>
            <a:ext cx="4617509" cy="5481312"/>
          </a:xfrm>
          <a:prstGeom prst="rect">
            <a:avLst/>
          </a:prstGeom>
        </p:spPr>
      </p:pic>
      <p:sp>
        <p:nvSpPr>
          <p:cNvPr id="12" name="Rectangle 11">
            <a:extLst>
              <a:ext uri="{FF2B5EF4-FFF2-40B4-BE49-F238E27FC236}">
                <a16:creationId xmlns:a16="http://schemas.microsoft.com/office/drawing/2014/main" id="{6DB035F4-535B-5F8E-E737-42F576F74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1376687"/>
          </a:xfrm>
          <a:prstGeom prst="rect">
            <a:avLst/>
          </a:prstGeom>
          <a:solidFill>
            <a:schemeClr val="bg1"/>
          </a:solidFill>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EF8A2A-9598-2A44-96AA-B182725A4A58}"/>
              </a:ext>
            </a:extLst>
          </p:cNvPr>
          <p:cNvSpPr>
            <a:spLocks noGrp="1"/>
          </p:cNvSpPr>
          <p:nvPr>
            <p:ph type="title"/>
          </p:nvPr>
        </p:nvSpPr>
        <p:spPr>
          <a:xfrm>
            <a:off x="589557" y="229547"/>
            <a:ext cx="7004647" cy="917595"/>
          </a:xfrm>
        </p:spPr>
        <p:txBody>
          <a:bodyPr vert="horz" lIns="91440" tIns="45720" rIns="91440" bIns="45720" rtlCol="0" anchor="ctr">
            <a:normAutofit/>
          </a:bodyPr>
          <a:lstStyle/>
          <a:p>
            <a:r>
              <a:rPr lang="en-US" sz="3600" kern="1200">
                <a:solidFill>
                  <a:schemeClr val="tx1"/>
                </a:solidFill>
                <a:latin typeface="+mj-lt"/>
                <a:ea typeface="+mj-ea"/>
                <a:cs typeface="+mj-cs"/>
              </a:rPr>
              <a:t>Canada wild rye</a:t>
            </a:r>
          </a:p>
        </p:txBody>
      </p:sp>
    </p:spTree>
    <p:extLst>
      <p:ext uri="{BB962C8B-B14F-4D97-AF65-F5344CB8AC3E}">
        <p14:creationId xmlns:p14="http://schemas.microsoft.com/office/powerpoint/2010/main" val="42939138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82F64-3D37-A14D-9145-D34FFE0ED35E}"/>
              </a:ext>
            </a:extLst>
          </p:cNvPr>
          <p:cNvSpPr>
            <a:spLocks noGrp="1"/>
          </p:cNvSpPr>
          <p:nvPr>
            <p:ph type="title"/>
          </p:nvPr>
        </p:nvSpPr>
        <p:spPr/>
        <p:txBody>
          <a:bodyPr/>
          <a:lstStyle/>
          <a:p>
            <a:r>
              <a:rPr lang="en-US"/>
              <a:t>Canada wild rye</a:t>
            </a:r>
            <a:endParaRPr lang="en-US" dirty="0"/>
          </a:p>
        </p:txBody>
      </p:sp>
      <p:pic>
        <p:nvPicPr>
          <p:cNvPr id="9" name="Content Placeholder 8">
            <a:extLst>
              <a:ext uri="{FF2B5EF4-FFF2-40B4-BE49-F238E27FC236}">
                <a16:creationId xmlns:a16="http://schemas.microsoft.com/office/drawing/2014/main" id="{AC4915C4-A412-A345-8657-43C62A0A097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30887" y="2172466"/>
            <a:ext cx="5801784" cy="4351338"/>
          </a:xfrm>
        </p:spPr>
      </p:pic>
      <p:pic>
        <p:nvPicPr>
          <p:cNvPr id="11" name="Picture 10">
            <a:extLst>
              <a:ext uri="{FF2B5EF4-FFF2-40B4-BE49-F238E27FC236}">
                <a16:creationId xmlns:a16="http://schemas.microsoft.com/office/drawing/2014/main" id="{9CBAC61D-39E3-7844-89C1-7CDE946A2D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00496" y="914401"/>
            <a:ext cx="5249222" cy="3373319"/>
          </a:xfrm>
          <a:prstGeom prst="rect">
            <a:avLst/>
          </a:prstGeom>
        </p:spPr>
      </p:pic>
    </p:spTree>
    <p:extLst>
      <p:ext uri="{BB962C8B-B14F-4D97-AF65-F5344CB8AC3E}">
        <p14:creationId xmlns:p14="http://schemas.microsoft.com/office/powerpoint/2010/main" val="290913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2004F-22AE-F042-9C6E-D0D8FD4A5BA8}"/>
              </a:ext>
            </a:extLst>
          </p:cNvPr>
          <p:cNvSpPr>
            <a:spLocks noGrp="1"/>
          </p:cNvSpPr>
          <p:nvPr>
            <p:ph type="title"/>
          </p:nvPr>
        </p:nvSpPr>
        <p:spPr/>
        <p:txBody>
          <a:bodyPr/>
          <a:lstStyle/>
          <a:p>
            <a:r>
              <a:rPr lang="en-US" dirty="0"/>
              <a:t>Seed head type – inflorescence </a:t>
            </a:r>
            <a:r>
              <a:rPr lang="en-US" sz="2800" dirty="0"/>
              <a:t>(cluster of flowers)</a:t>
            </a:r>
            <a:endParaRPr lang="en-US" dirty="0"/>
          </a:p>
        </p:txBody>
      </p:sp>
      <p:sp>
        <p:nvSpPr>
          <p:cNvPr id="3" name="Content Placeholder 2">
            <a:extLst>
              <a:ext uri="{FF2B5EF4-FFF2-40B4-BE49-F238E27FC236}">
                <a16:creationId xmlns:a16="http://schemas.microsoft.com/office/drawing/2014/main" id="{31583BD6-CFF7-F34E-9810-76C5E3B8BFAC}"/>
              </a:ext>
            </a:extLst>
          </p:cNvPr>
          <p:cNvSpPr>
            <a:spLocks noGrp="1"/>
          </p:cNvSpPr>
          <p:nvPr>
            <p:ph idx="1"/>
          </p:nvPr>
        </p:nvSpPr>
        <p:spPr/>
        <p:txBody>
          <a:bodyPr/>
          <a:lstStyle/>
          <a:p>
            <a:r>
              <a:rPr lang="en-US" dirty="0"/>
              <a:t>Spike – flowers &amp; seeds directly attached to the stem. E.g. - Little bluestem</a:t>
            </a:r>
          </a:p>
          <a:p>
            <a:endParaRPr lang="en-US" dirty="0"/>
          </a:p>
          <a:p>
            <a:r>
              <a:rPr lang="en-US" dirty="0"/>
              <a:t>Raceme – flowers and seeds have a stalk that is then attached to the stem. E.g. - Prairie </a:t>
            </a:r>
            <a:r>
              <a:rPr lang="en-US" dirty="0" err="1"/>
              <a:t>Junegrass</a:t>
            </a:r>
            <a:endParaRPr lang="en-US" dirty="0"/>
          </a:p>
          <a:p>
            <a:endParaRPr lang="en-US" dirty="0"/>
          </a:p>
          <a:p>
            <a:r>
              <a:rPr lang="en-US" dirty="0"/>
              <a:t>Panicle – flowers and seeds with many branches. E.g. - Switchgrass</a:t>
            </a:r>
          </a:p>
        </p:txBody>
      </p:sp>
    </p:spTree>
    <p:extLst>
      <p:ext uri="{BB962C8B-B14F-4D97-AF65-F5344CB8AC3E}">
        <p14:creationId xmlns:p14="http://schemas.microsoft.com/office/powerpoint/2010/main" val="23733138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11" name="Content Placeholder 10">
            <a:extLst>
              <a:ext uri="{FF2B5EF4-FFF2-40B4-BE49-F238E27FC236}">
                <a16:creationId xmlns:a16="http://schemas.microsoft.com/office/drawing/2014/main" id="{F24EC58F-9BCB-394D-95F5-5C353C6F6C6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465808" y="248638"/>
            <a:ext cx="6726192" cy="5045455"/>
          </a:xfrm>
        </p:spPr>
      </p:pic>
      <p:pic>
        <p:nvPicPr>
          <p:cNvPr id="12" name="Content Placeholder 6">
            <a:extLst>
              <a:ext uri="{FF2B5EF4-FFF2-40B4-BE49-F238E27FC236}">
                <a16:creationId xmlns:a16="http://schemas.microsoft.com/office/drawing/2014/main" id="{B57C8339-6A67-3E49-A27C-506AEC06AA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483" y="3528516"/>
            <a:ext cx="4994226" cy="3329484"/>
          </a:xfrm>
          <a:prstGeom prst="rect">
            <a:avLst/>
          </a:prstGeom>
        </p:spPr>
      </p:pic>
      <p:sp>
        <p:nvSpPr>
          <p:cNvPr id="13" name="TextBox 12">
            <a:extLst>
              <a:ext uri="{FF2B5EF4-FFF2-40B4-BE49-F238E27FC236}">
                <a16:creationId xmlns:a16="http://schemas.microsoft.com/office/drawing/2014/main" id="{BECE5D48-ADBB-D944-9C8B-F04C52F13970}"/>
              </a:ext>
            </a:extLst>
          </p:cNvPr>
          <p:cNvSpPr txBox="1"/>
          <p:nvPr/>
        </p:nvSpPr>
        <p:spPr>
          <a:xfrm>
            <a:off x="2458107" y="2001924"/>
            <a:ext cx="1008993" cy="769441"/>
          </a:xfrm>
          <a:prstGeom prst="rect">
            <a:avLst/>
          </a:prstGeom>
          <a:noFill/>
        </p:spPr>
        <p:txBody>
          <a:bodyPr wrap="square" rtlCol="0">
            <a:spAutoFit/>
          </a:bodyPr>
          <a:lstStyle/>
          <a:p>
            <a:pPr algn="ctr"/>
            <a:r>
              <a:rPr lang="en-US" sz="4400" dirty="0"/>
              <a:t>1.</a:t>
            </a:r>
          </a:p>
        </p:txBody>
      </p:sp>
    </p:spTree>
    <p:extLst>
      <p:ext uri="{BB962C8B-B14F-4D97-AF65-F5344CB8AC3E}">
        <p14:creationId xmlns:p14="http://schemas.microsoft.com/office/powerpoint/2010/main" val="31722163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7" name="Content Placeholder 6">
            <a:extLst>
              <a:ext uri="{FF2B5EF4-FFF2-40B4-BE49-F238E27FC236}">
                <a16:creationId xmlns:a16="http://schemas.microsoft.com/office/drawing/2014/main" id="{DD8CBF1F-9CD7-4347-85D8-8332282C1DE9}"/>
              </a:ext>
            </a:extLst>
          </p:cNvPr>
          <p:cNvPicPr>
            <a:picLocks noGrp="1" noChangeAspect="1"/>
          </p:cNvPicPr>
          <p:nvPr>
            <p:ph idx="1"/>
          </p:nvPr>
        </p:nvPicPr>
        <p:blipFill>
          <a:blip r:embed="rId2"/>
          <a:stretch>
            <a:fillRect/>
          </a:stretch>
        </p:blipFill>
        <p:spPr>
          <a:xfrm>
            <a:off x="5239626" y="620892"/>
            <a:ext cx="4503464" cy="5991565"/>
          </a:xfrm>
        </p:spPr>
      </p:pic>
      <p:sp>
        <p:nvSpPr>
          <p:cNvPr id="8" name="TextBox 7">
            <a:extLst>
              <a:ext uri="{FF2B5EF4-FFF2-40B4-BE49-F238E27FC236}">
                <a16:creationId xmlns:a16="http://schemas.microsoft.com/office/drawing/2014/main" id="{C80267AA-F3C6-9345-A990-D1FD92CB3184}"/>
              </a:ext>
            </a:extLst>
          </p:cNvPr>
          <p:cNvSpPr txBox="1"/>
          <p:nvPr/>
        </p:nvSpPr>
        <p:spPr>
          <a:xfrm>
            <a:off x="2458107" y="2001924"/>
            <a:ext cx="1008993" cy="769441"/>
          </a:xfrm>
          <a:prstGeom prst="rect">
            <a:avLst/>
          </a:prstGeom>
          <a:noFill/>
        </p:spPr>
        <p:txBody>
          <a:bodyPr wrap="square" rtlCol="0">
            <a:spAutoFit/>
          </a:bodyPr>
          <a:lstStyle/>
          <a:p>
            <a:pPr algn="ctr"/>
            <a:r>
              <a:rPr lang="en-US" sz="4400" dirty="0"/>
              <a:t>2.</a:t>
            </a:r>
          </a:p>
        </p:txBody>
      </p:sp>
    </p:spTree>
    <p:extLst>
      <p:ext uri="{BB962C8B-B14F-4D97-AF65-F5344CB8AC3E}">
        <p14:creationId xmlns:p14="http://schemas.microsoft.com/office/powerpoint/2010/main" val="20627593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7" name="Content Placeholder 6">
            <a:extLst>
              <a:ext uri="{FF2B5EF4-FFF2-40B4-BE49-F238E27FC236}">
                <a16:creationId xmlns:a16="http://schemas.microsoft.com/office/drawing/2014/main" id="{5379F5F9-F425-F647-9592-4810ED7CDE34}"/>
              </a:ext>
            </a:extLst>
          </p:cNvPr>
          <p:cNvPicPr>
            <a:picLocks noGrp="1" noChangeAspect="1"/>
          </p:cNvPicPr>
          <p:nvPr>
            <p:ph idx="1"/>
          </p:nvPr>
        </p:nvPicPr>
        <p:blipFill>
          <a:blip r:embed="rId2"/>
          <a:stretch>
            <a:fillRect/>
          </a:stretch>
        </p:blipFill>
        <p:spPr>
          <a:xfrm>
            <a:off x="4543643" y="1373680"/>
            <a:ext cx="6531088" cy="4351338"/>
          </a:xfrm>
        </p:spPr>
      </p:pic>
      <p:sp>
        <p:nvSpPr>
          <p:cNvPr id="8" name="TextBox 7">
            <a:extLst>
              <a:ext uri="{FF2B5EF4-FFF2-40B4-BE49-F238E27FC236}">
                <a16:creationId xmlns:a16="http://schemas.microsoft.com/office/drawing/2014/main" id="{D163C703-03F7-B247-9C71-1B0250E79DB0}"/>
              </a:ext>
            </a:extLst>
          </p:cNvPr>
          <p:cNvSpPr txBox="1"/>
          <p:nvPr/>
        </p:nvSpPr>
        <p:spPr>
          <a:xfrm>
            <a:off x="2458107" y="2001924"/>
            <a:ext cx="1008993" cy="769441"/>
          </a:xfrm>
          <a:prstGeom prst="rect">
            <a:avLst/>
          </a:prstGeom>
          <a:noFill/>
        </p:spPr>
        <p:txBody>
          <a:bodyPr wrap="square" rtlCol="0">
            <a:spAutoFit/>
          </a:bodyPr>
          <a:lstStyle/>
          <a:p>
            <a:pPr algn="ctr"/>
            <a:r>
              <a:rPr lang="en-US" sz="4400" dirty="0"/>
              <a:t>3.</a:t>
            </a:r>
          </a:p>
        </p:txBody>
      </p:sp>
    </p:spTree>
    <p:extLst>
      <p:ext uri="{BB962C8B-B14F-4D97-AF65-F5344CB8AC3E}">
        <p14:creationId xmlns:p14="http://schemas.microsoft.com/office/powerpoint/2010/main" val="9716858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11" name="Content Placeholder 10">
            <a:extLst>
              <a:ext uri="{FF2B5EF4-FFF2-40B4-BE49-F238E27FC236}">
                <a16:creationId xmlns:a16="http://schemas.microsoft.com/office/drawing/2014/main" id="{1E898ECD-7DE6-6941-AD65-53D8791894A2}"/>
              </a:ext>
            </a:extLst>
          </p:cNvPr>
          <p:cNvPicPr>
            <a:picLocks noGrp="1" noChangeAspect="1"/>
          </p:cNvPicPr>
          <p:nvPr>
            <p:ph idx="1"/>
          </p:nvPr>
        </p:nvPicPr>
        <p:blipFill>
          <a:blip r:embed="rId2"/>
          <a:stretch>
            <a:fillRect/>
          </a:stretch>
        </p:blipFill>
        <p:spPr>
          <a:xfrm>
            <a:off x="1855129" y="2119915"/>
            <a:ext cx="3268610" cy="4351338"/>
          </a:xfrm>
        </p:spPr>
      </p:pic>
      <p:pic>
        <p:nvPicPr>
          <p:cNvPr id="13" name="Picture 12">
            <a:extLst>
              <a:ext uri="{FF2B5EF4-FFF2-40B4-BE49-F238E27FC236}">
                <a16:creationId xmlns:a16="http://schemas.microsoft.com/office/drawing/2014/main" id="{6AB23C65-1A10-D643-8830-CC83B76A068F}"/>
              </a:ext>
            </a:extLst>
          </p:cNvPr>
          <p:cNvPicPr>
            <a:picLocks noChangeAspect="1"/>
          </p:cNvPicPr>
          <p:nvPr/>
        </p:nvPicPr>
        <p:blipFill>
          <a:blip r:embed="rId3"/>
          <a:stretch>
            <a:fillRect/>
          </a:stretch>
        </p:blipFill>
        <p:spPr>
          <a:xfrm>
            <a:off x="6026589" y="2601529"/>
            <a:ext cx="5295018" cy="2884872"/>
          </a:xfrm>
          <a:prstGeom prst="rect">
            <a:avLst/>
          </a:prstGeom>
        </p:spPr>
      </p:pic>
      <p:sp>
        <p:nvSpPr>
          <p:cNvPr id="14" name="TextBox 13">
            <a:extLst>
              <a:ext uri="{FF2B5EF4-FFF2-40B4-BE49-F238E27FC236}">
                <a16:creationId xmlns:a16="http://schemas.microsoft.com/office/drawing/2014/main" id="{75EE5569-365C-B442-8308-A1C1A64F155D}"/>
              </a:ext>
            </a:extLst>
          </p:cNvPr>
          <p:cNvSpPr txBox="1"/>
          <p:nvPr/>
        </p:nvSpPr>
        <p:spPr>
          <a:xfrm>
            <a:off x="3489434" y="1135860"/>
            <a:ext cx="1008993" cy="769441"/>
          </a:xfrm>
          <a:prstGeom prst="rect">
            <a:avLst/>
          </a:prstGeom>
          <a:noFill/>
        </p:spPr>
        <p:txBody>
          <a:bodyPr wrap="square" rtlCol="0">
            <a:spAutoFit/>
          </a:bodyPr>
          <a:lstStyle/>
          <a:p>
            <a:pPr algn="ctr"/>
            <a:r>
              <a:rPr lang="en-US" sz="4400" dirty="0"/>
              <a:t>4.</a:t>
            </a:r>
          </a:p>
        </p:txBody>
      </p:sp>
    </p:spTree>
    <p:extLst>
      <p:ext uri="{BB962C8B-B14F-4D97-AF65-F5344CB8AC3E}">
        <p14:creationId xmlns:p14="http://schemas.microsoft.com/office/powerpoint/2010/main" val="33064010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7" name="Content Placeholder 6">
            <a:extLst>
              <a:ext uri="{FF2B5EF4-FFF2-40B4-BE49-F238E27FC236}">
                <a16:creationId xmlns:a16="http://schemas.microsoft.com/office/drawing/2014/main" id="{13A5F84C-ED9A-3A40-B334-EBBB76138BEB}"/>
              </a:ext>
            </a:extLst>
          </p:cNvPr>
          <p:cNvPicPr>
            <a:picLocks noGrp="1" noChangeAspect="1"/>
          </p:cNvPicPr>
          <p:nvPr>
            <p:ph idx="1"/>
          </p:nvPr>
        </p:nvPicPr>
        <p:blipFill>
          <a:blip r:embed="rId2"/>
          <a:stretch>
            <a:fillRect/>
          </a:stretch>
        </p:blipFill>
        <p:spPr>
          <a:xfrm>
            <a:off x="4790069" y="774617"/>
            <a:ext cx="4374952" cy="5833270"/>
          </a:xfrm>
        </p:spPr>
      </p:pic>
      <p:sp>
        <p:nvSpPr>
          <p:cNvPr id="8" name="TextBox 7">
            <a:extLst>
              <a:ext uri="{FF2B5EF4-FFF2-40B4-BE49-F238E27FC236}">
                <a16:creationId xmlns:a16="http://schemas.microsoft.com/office/drawing/2014/main" id="{837D78BB-8455-3442-A506-B73F29BEFC6B}"/>
              </a:ext>
            </a:extLst>
          </p:cNvPr>
          <p:cNvSpPr txBox="1"/>
          <p:nvPr/>
        </p:nvSpPr>
        <p:spPr>
          <a:xfrm>
            <a:off x="2458107" y="2001924"/>
            <a:ext cx="1008993" cy="769441"/>
          </a:xfrm>
          <a:prstGeom prst="rect">
            <a:avLst/>
          </a:prstGeom>
          <a:noFill/>
        </p:spPr>
        <p:txBody>
          <a:bodyPr wrap="square" rtlCol="0">
            <a:spAutoFit/>
          </a:bodyPr>
          <a:lstStyle/>
          <a:p>
            <a:pPr algn="ctr"/>
            <a:r>
              <a:rPr lang="en-US" sz="4400" dirty="0"/>
              <a:t>5.</a:t>
            </a:r>
          </a:p>
        </p:txBody>
      </p:sp>
    </p:spTree>
    <p:extLst>
      <p:ext uri="{BB962C8B-B14F-4D97-AF65-F5344CB8AC3E}">
        <p14:creationId xmlns:p14="http://schemas.microsoft.com/office/powerpoint/2010/main" val="11300633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7" name="Content Placeholder 6">
            <a:extLst>
              <a:ext uri="{FF2B5EF4-FFF2-40B4-BE49-F238E27FC236}">
                <a16:creationId xmlns:a16="http://schemas.microsoft.com/office/drawing/2014/main" id="{601348BE-A109-A14D-AC40-0A2EA2D6371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195574" y="1825625"/>
            <a:ext cx="5800851" cy="4351338"/>
          </a:xfrm>
        </p:spPr>
      </p:pic>
      <p:sp>
        <p:nvSpPr>
          <p:cNvPr id="8" name="TextBox 7">
            <a:extLst>
              <a:ext uri="{FF2B5EF4-FFF2-40B4-BE49-F238E27FC236}">
                <a16:creationId xmlns:a16="http://schemas.microsoft.com/office/drawing/2014/main" id="{F1DF3BA5-9439-F943-B223-85583E3FA481}"/>
              </a:ext>
            </a:extLst>
          </p:cNvPr>
          <p:cNvSpPr txBox="1"/>
          <p:nvPr/>
        </p:nvSpPr>
        <p:spPr>
          <a:xfrm>
            <a:off x="1606769" y="2317235"/>
            <a:ext cx="1008993" cy="769441"/>
          </a:xfrm>
          <a:prstGeom prst="rect">
            <a:avLst/>
          </a:prstGeom>
          <a:noFill/>
        </p:spPr>
        <p:txBody>
          <a:bodyPr wrap="square" rtlCol="0">
            <a:spAutoFit/>
          </a:bodyPr>
          <a:lstStyle/>
          <a:p>
            <a:pPr algn="ctr"/>
            <a:r>
              <a:rPr lang="en-US" sz="4400" dirty="0"/>
              <a:t>6.</a:t>
            </a:r>
          </a:p>
        </p:txBody>
      </p:sp>
    </p:spTree>
    <p:extLst>
      <p:ext uri="{BB962C8B-B14F-4D97-AF65-F5344CB8AC3E}">
        <p14:creationId xmlns:p14="http://schemas.microsoft.com/office/powerpoint/2010/main" val="2439048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10" name="Content Placeholder 9">
            <a:extLst>
              <a:ext uri="{FF2B5EF4-FFF2-40B4-BE49-F238E27FC236}">
                <a16:creationId xmlns:a16="http://schemas.microsoft.com/office/drawing/2014/main" id="{FC379DD7-D760-7943-96F3-DE22CF1B532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195574" y="1825625"/>
            <a:ext cx="5800851" cy="4351338"/>
          </a:xfrm>
        </p:spPr>
      </p:pic>
      <p:sp>
        <p:nvSpPr>
          <p:cNvPr id="11" name="TextBox 10">
            <a:extLst>
              <a:ext uri="{FF2B5EF4-FFF2-40B4-BE49-F238E27FC236}">
                <a16:creationId xmlns:a16="http://schemas.microsoft.com/office/drawing/2014/main" id="{50BFE07F-DDD0-0B41-B893-5F5DFA6347EE}"/>
              </a:ext>
            </a:extLst>
          </p:cNvPr>
          <p:cNvSpPr txBox="1"/>
          <p:nvPr/>
        </p:nvSpPr>
        <p:spPr>
          <a:xfrm>
            <a:off x="1638300" y="2264683"/>
            <a:ext cx="1008993" cy="769441"/>
          </a:xfrm>
          <a:prstGeom prst="rect">
            <a:avLst/>
          </a:prstGeom>
          <a:noFill/>
        </p:spPr>
        <p:txBody>
          <a:bodyPr wrap="square" rtlCol="0">
            <a:spAutoFit/>
          </a:bodyPr>
          <a:lstStyle/>
          <a:p>
            <a:pPr algn="ctr"/>
            <a:r>
              <a:rPr lang="en-US" sz="4400" dirty="0"/>
              <a:t>7.</a:t>
            </a:r>
          </a:p>
        </p:txBody>
      </p:sp>
    </p:spTree>
    <p:extLst>
      <p:ext uri="{BB962C8B-B14F-4D97-AF65-F5344CB8AC3E}">
        <p14:creationId xmlns:p14="http://schemas.microsoft.com/office/powerpoint/2010/main" val="33435348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7" name="Content Placeholder 6">
            <a:extLst>
              <a:ext uri="{FF2B5EF4-FFF2-40B4-BE49-F238E27FC236}">
                <a16:creationId xmlns:a16="http://schemas.microsoft.com/office/drawing/2014/main" id="{0CFBE6D4-20EC-3942-AB20-9C3AB5AFB54A}"/>
              </a:ext>
            </a:extLst>
          </p:cNvPr>
          <p:cNvPicPr>
            <a:picLocks noGrp="1" noChangeAspect="1"/>
          </p:cNvPicPr>
          <p:nvPr>
            <p:ph idx="1"/>
          </p:nvPr>
        </p:nvPicPr>
        <p:blipFill>
          <a:blip r:embed="rId2"/>
          <a:stretch>
            <a:fillRect/>
          </a:stretch>
        </p:blipFill>
        <p:spPr>
          <a:xfrm>
            <a:off x="4718706" y="732493"/>
            <a:ext cx="6012355" cy="5098477"/>
          </a:xfrm>
        </p:spPr>
      </p:pic>
      <p:sp>
        <p:nvSpPr>
          <p:cNvPr id="8" name="TextBox 7">
            <a:extLst>
              <a:ext uri="{FF2B5EF4-FFF2-40B4-BE49-F238E27FC236}">
                <a16:creationId xmlns:a16="http://schemas.microsoft.com/office/drawing/2014/main" id="{E74F5B41-5A30-6F43-A590-A52095247798}"/>
              </a:ext>
            </a:extLst>
          </p:cNvPr>
          <p:cNvSpPr txBox="1"/>
          <p:nvPr/>
        </p:nvSpPr>
        <p:spPr>
          <a:xfrm>
            <a:off x="2458107" y="2001924"/>
            <a:ext cx="1008993" cy="769441"/>
          </a:xfrm>
          <a:prstGeom prst="rect">
            <a:avLst/>
          </a:prstGeom>
          <a:noFill/>
        </p:spPr>
        <p:txBody>
          <a:bodyPr wrap="square" rtlCol="0">
            <a:spAutoFit/>
          </a:bodyPr>
          <a:lstStyle/>
          <a:p>
            <a:pPr algn="ctr"/>
            <a:r>
              <a:rPr lang="en-US" sz="4400" dirty="0"/>
              <a:t>8.</a:t>
            </a:r>
          </a:p>
        </p:txBody>
      </p:sp>
    </p:spTree>
    <p:extLst>
      <p:ext uri="{BB962C8B-B14F-4D97-AF65-F5344CB8AC3E}">
        <p14:creationId xmlns:p14="http://schemas.microsoft.com/office/powerpoint/2010/main" val="3756332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5" name="Content Placeholder 4">
            <a:extLst>
              <a:ext uri="{FF2B5EF4-FFF2-40B4-BE49-F238E27FC236}">
                <a16:creationId xmlns:a16="http://schemas.microsoft.com/office/drawing/2014/main" id="{DB5A2399-FB06-E44B-80F5-6DBC0415B932}"/>
              </a:ext>
            </a:extLst>
          </p:cNvPr>
          <p:cNvPicPr>
            <a:picLocks noGrp="1" noChangeAspect="1"/>
          </p:cNvPicPr>
          <p:nvPr>
            <p:ph idx="1"/>
          </p:nvPr>
        </p:nvPicPr>
        <p:blipFill>
          <a:blip r:embed="rId2"/>
          <a:stretch>
            <a:fillRect/>
          </a:stretch>
        </p:blipFill>
        <p:spPr>
          <a:xfrm>
            <a:off x="6440192" y="743058"/>
            <a:ext cx="4070152" cy="5426870"/>
          </a:xfrm>
        </p:spPr>
      </p:pic>
      <p:sp>
        <p:nvSpPr>
          <p:cNvPr id="6" name="TextBox 5">
            <a:extLst>
              <a:ext uri="{FF2B5EF4-FFF2-40B4-BE49-F238E27FC236}">
                <a16:creationId xmlns:a16="http://schemas.microsoft.com/office/drawing/2014/main" id="{5DD76956-1E01-6844-998F-2E94901E0DBC}"/>
              </a:ext>
            </a:extLst>
          </p:cNvPr>
          <p:cNvSpPr txBox="1"/>
          <p:nvPr/>
        </p:nvSpPr>
        <p:spPr>
          <a:xfrm>
            <a:off x="2458107" y="2001924"/>
            <a:ext cx="1008993" cy="769441"/>
          </a:xfrm>
          <a:prstGeom prst="rect">
            <a:avLst/>
          </a:prstGeom>
          <a:noFill/>
        </p:spPr>
        <p:txBody>
          <a:bodyPr wrap="square" rtlCol="0">
            <a:spAutoFit/>
          </a:bodyPr>
          <a:lstStyle/>
          <a:p>
            <a:pPr algn="ctr"/>
            <a:r>
              <a:rPr lang="en-US" sz="4400" dirty="0"/>
              <a:t>9.</a:t>
            </a:r>
          </a:p>
        </p:txBody>
      </p:sp>
    </p:spTree>
    <p:extLst>
      <p:ext uri="{BB962C8B-B14F-4D97-AF65-F5344CB8AC3E}">
        <p14:creationId xmlns:p14="http://schemas.microsoft.com/office/powerpoint/2010/main" val="15689823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7" name="Content Placeholder 6">
            <a:extLst>
              <a:ext uri="{FF2B5EF4-FFF2-40B4-BE49-F238E27FC236}">
                <a16:creationId xmlns:a16="http://schemas.microsoft.com/office/drawing/2014/main" id="{9DD45216-1CD8-174C-8394-872C8EC22C0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16200000">
            <a:off x="3738060" y="1098427"/>
            <a:ext cx="5805454" cy="4354790"/>
          </a:xfrm>
        </p:spPr>
      </p:pic>
      <p:sp>
        <p:nvSpPr>
          <p:cNvPr id="8" name="TextBox 7">
            <a:extLst>
              <a:ext uri="{FF2B5EF4-FFF2-40B4-BE49-F238E27FC236}">
                <a16:creationId xmlns:a16="http://schemas.microsoft.com/office/drawing/2014/main" id="{3C0208E0-F070-BD4A-BB2A-52DB6E52AD7B}"/>
              </a:ext>
            </a:extLst>
          </p:cNvPr>
          <p:cNvSpPr txBox="1"/>
          <p:nvPr/>
        </p:nvSpPr>
        <p:spPr>
          <a:xfrm>
            <a:off x="2458107" y="2001924"/>
            <a:ext cx="1008993" cy="769441"/>
          </a:xfrm>
          <a:prstGeom prst="rect">
            <a:avLst/>
          </a:prstGeom>
          <a:noFill/>
        </p:spPr>
        <p:txBody>
          <a:bodyPr wrap="square" rtlCol="0">
            <a:spAutoFit/>
          </a:bodyPr>
          <a:lstStyle/>
          <a:p>
            <a:pPr algn="ctr"/>
            <a:r>
              <a:rPr lang="en-US" sz="4400" dirty="0"/>
              <a:t>10.</a:t>
            </a:r>
          </a:p>
        </p:txBody>
      </p:sp>
    </p:spTree>
    <p:extLst>
      <p:ext uri="{BB962C8B-B14F-4D97-AF65-F5344CB8AC3E}">
        <p14:creationId xmlns:p14="http://schemas.microsoft.com/office/powerpoint/2010/main" val="2621915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a:extLst>
              <a:ext uri="{FF2B5EF4-FFF2-40B4-BE49-F238E27FC236}">
                <a16:creationId xmlns:a16="http://schemas.microsoft.com/office/drawing/2014/main" id="{6EF405DE-6D5E-0A46-8749-1F92F309756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23776" y="517934"/>
            <a:ext cx="3848100" cy="5772150"/>
          </a:xfrm>
        </p:spPr>
      </p:pic>
      <p:pic>
        <p:nvPicPr>
          <p:cNvPr id="5" name="Content Placeholder 4">
            <a:extLst>
              <a:ext uri="{FF2B5EF4-FFF2-40B4-BE49-F238E27FC236}">
                <a16:creationId xmlns:a16="http://schemas.microsoft.com/office/drawing/2014/main" id="{F466FDF6-484B-7842-8943-53A3B33495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67926" y="517934"/>
            <a:ext cx="2403835" cy="5785711"/>
          </a:xfrm>
          <a:prstGeom prst="rect">
            <a:avLst/>
          </a:prstGeom>
        </p:spPr>
      </p:pic>
      <p:pic>
        <p:nvPicPr>
          <p:cNvPr id="6" name="Content Placeholder 4">
            <a:extLst>
              <a:ext uri="{FF2B5EF4-FFF2-40B4-BE49-F238E27FC236}">
                <a16:creationId xmlns:a16="http://schemas.microsoft.com/office/drawing/2014/main" id="{F4841EE0-39B6-DA4A-9F5A-326E6A6D5A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58260" y="517934"/>
            <a:ext cx="3421930" cy="5764491"/>
          </a:xfrm>
          <a:prstGeom prst="rect">
            <a:avLst/>
          </a:prstGeom>
        </p:spPr>
      </p:pic>
      <p:sp>
        <p:nvSpPr>
          <p:cNvPr id="7" name="TextBox 6">
            <a:extLst>
              <a:ext uri="{FF2B5EF4-FFF2-40B4-BE49-F238E27FC236}">
                <a16:creationId xmlns:a16="http://schemas.microsoft.com/office/drawing/2014/main" id="{170F168D-7A6A-BE44-A405-CAD1EB4E2F79}"/>
              </a:ext>
            </a:extLst>
          </p:cNvPr>
          <p:cNvSpPr txBox="1"/>
          <p:nvPr/>
        </p:nvSpPr>
        <p:spPr>
          <a:xfrm>
            <a:off x="923827" y="5693790"/>
            <a:ext cx="1602557" cy="367645"/>
          </a:xfrm>
          <a:prstGeom prst="rect">
            <a:avLst/>
          </a:prstGeom>
          <a:noFill/>
        </p:spPr>
        <p:txBody>
          <a:bodyPr wrap="square" rtlCol="0">
            <a:spAutoFit/>
          </a:bodyPr>
          <a:lstStyle/>
          <a:p>
            <a:r>
              <a:rPr lang="en-US" dirty="0">
                <a:solidFill>
                  <a:schemeClr val="bg1"/>
                </a:solidFill>
              </a:rPr>
              <a:t>Spike</a:t>
            </a:r>
          </a:p>
        </p:txBody>
      </p:sp>
      <p:sp>
        <p:nvSpPr>
          <p:cNvPr id="8" name="TextBox 7">
            <a:extLst>
              <a:ext uri="{FF2B5EF4-FFF2-40B4-BE49-F238E27FC236}">
                <a16:creationId xmlns:a16="http://schemas.microsoft.com/office/drawing/2014/main" id="{AB0E7F0D-6DEB-A144-AF4C-08EA5D61800B}"/>
              </a:ext>
            </a:extLst>
          </p:cNvPr>
          <p:cNvSpPr txBox="1"/>
          <p:nvPr/>
        </p:nvSpPr>
        <p:spPr>
          <a:xfrm>
            <a:off x="5161175" y="5799056"/>
            <a:ext cx="1602557" cy="367645"/>
          </a:xfrm>
          <a:prstGeom prst="rect">
            <a:avLst/>
          </a:prstGeom>
          <a:noFill/>
        </p:spPr>
        <p:txBody>
          <a:bodyPr wrap="square" rtlCol="0">
            <a:spAutoFit/>
          </a:bodyPr>
          <a:lstStyle/>
          <a:p>
            <a:r>
              <a:rPr lang="en-US" dirty="0">
                <a:solidFill>
                  <a:schemeClr val="bg1"/>
                </a:solidFill>
              </a:rPr>
              <a:t>Raceme</a:t>
            </a:r>
          </a:p>
        </p:txBody>
      </p:sp>
      <p:sp>
        <p:nvSpPr>
          <p:cNvPr id="9" name="TextBox 8">
            <a:extLst>
              <a:ext uri="{FF2B5EF4-FFF2-40B4-BE49-F238E27FC236}">
                <a16:creationId xmlns:a16="http://schemas.microsoft.com/office/drawing/2014/main" id="{7E5D618A-A839-A04F-9ACA-EBF208578F43}"/>
              </a:ext>
            </a:extLst>
          </p:cNvPr>
          <p:cNvSpPr txBox="1"/>
          <p:nvPr/>
        </p:nvSpPr>
        <p:spPr>
          <a:xfrm>
            <a:off x="7967811" y="5762920"/>
            <a:ext cx="1602557" cy="367645"/>
          </a:xfrm>
          <a:prstGeom prst="rect">
            <a:avLst/>
          </a:prstGeom>
          <a:noFill/>
        </p:spPr>
        <p:txBody>
          <a:bodyPr wrap="square" rtlCol="0">
            <a:spAutoFit/>
          </a:bodyPr>
          <a:lstStyle/>
          <a:p>
            <a:r>
              <a:rPr lang="en-US" dirty="0">
                <a:solidFill>
                  <a:schemeClr val="bg1"/>
                </a:solidFill>
              </a:rPr>
              <a:t>Panicle</a:t>
            </a:r>
          </a:p>
        </p:txBody>
      </p:sp>
    </p:spTree>
    <p:extLst>
      <p:ext uri="{BB962C8B-B14F-4D97-AF65-F5344CB8AC3E}">
        <p14:creationId xmlns:p14="http://schemas.microsoft.com/office/powerpoint/2010/main" val="22735546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pic>
        <p:nvPicPr>
          <p:cNvPr id="7" name="Content Placeholder 6">
            <a:extLst>
              <a:ext uri="{FF2B5EF4-FFF2-40B4-BE49-F238E27FC236}">
                <a16:creationId xmlns:a16="http://schemas.microsoft.com/office/drawing/2014/main" id="{464BF283-CCCD-AD46-A6A5-1DDBD5239A9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540450" y="501350"/>
            <a:ext cx="3951908" cy="5927862"/>
          </a:xfrm>
        </p:spPr>
      </p:pic>
      <p:sp>
        <p:nvSpPr>
          <p:cNvPr id="8" name="TextBox 7">
            <a:extLst>
              <a:ext uri="{FF2B5EF4-FFF2-40B4-BE49-F238E27FC236}">
                <a16:creationId xmlns:a16="http://schemas.microsoft.com/office/drawing/2014/main" id="{32D5BE09-46AF-534A-8240-D3C25A2D16FC}"/>
              </a:ext>
            </a:extLst>
          </p:cNvPr>
          <p:cNvSpPr txBox="1"/>
          <p:nvPr/>
        </p:nvSpPr>
        <p:spPr>
          <a:xfrm>
            <a:off x="2458107" y="2001924"/>
            <a:ext cx="1008993" cy="769441"/>
          </a:xfrm>
          <a:prstGeom prst="rect">
            <a:avLst/>
          </a:prstGeom>
          <a:noFill/>
        </p:spPr>
        <p:txBody>
          <a:bodyPr wrap="square" rtlCol="0">
            <a:spAutoFit/>
          </a:bodyPr>
          <a:lstStyle/>
          <a:p>
            <a:pPr algn="ctr"/>
            <a:r>
              <a:rPr lang="en-US" sz="4400" dirty="0"/>
              <a:t>11.</a:t>
            </a:r>
          </a:p>
        </p:txBody>
      </p:sp>
    </p:spTree>
    <p:extLst>
      <p:ext uri="{BB962C8B-B14F-4D97-AF65-F5344CB8AC3E}">
        <p14:creationId xmlns:p14="http://schemas.microsoft.com/office/powerpoint/2010/main" val="42866828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8D56C-C21D-3E44-80C9-010DB22C8E21}"/>
              </a:ext>
            </a:extLst>
          </p:cNvPr>
          <p:cNvSpPr>
            <a:spLocks noGrp="1"/>
          </p:cNvSpPr>
          <p:nvPr>
            <p:ph type="title"/>
          </p:nvPr>
        </p:nvSpPr>
        <p:spPr>
          <a:xfrm>
            <a:off x="838200" y="365125"/>
            <a:ext cx="3239814" cy="1325563"/>
          </a:xfrm>
        </p:spPr>
        <p:txBody>
          <a:bodyPr/>
          <a:lstStyle/>
          <a:p>
            <a:pPr algn="ctr"/>
            <a:r>
              <a:rPr lang="en-US" dirty="0"/>
              <a:t>Quiz </a:t>
            </a:r>
          </a:p>
        </p:txBody>
      </p:sp>
      <p:sp>
        <p:nvSpPr>
          <p:cNvPr id="8" name="TextBox 7">
            <a:extLst>
              <a:ext uri="{FF2B5EF4-FFF2-40B4-BE49-F238E27FC236}">
                <a16:creationId xmlns:a16="http://schemas.microsoft.com/office/drawing/2014/main" id="{DF25A611-2E72-0E42-BC42-22E1EAF1D3E4}"/>
              </a:ext>
            </a:extLst>
          </p:cNvPr>
          <p:cNvSpPr txBox="1"/>
          <p:nvPr/>
        </p:nvSpPr>
        <p:spPr>
          <a:xfrm>
            <a:off x="2458107" y="2001924"/>
            <a:ext cx="1008993" cy="769441"/>
          </a:xfrm>
          <a:prstGeom prst="rect">
            <a:avLst/>
          </a:prstGeom>
          <a:noFill/>
        </p:spPr>
        <p:txBody>
          <a:bodyPr wrap="square" rtlCol="0">
            <a:spAutoFit/>
          </a:bodyPr>
          <a:lstStyle/>
          <a:p>
            <a:pPr algn="ctr"/>
            <a:r>
              <a:rPr lang="en-US" sz="4400" dirty="0"/>
              <a:t>12.</a:t>
            </a:r>
          </a:p>
        </p:txBody>
      </p:sp>
      <p:pic>
        <p:nvPicPr>
          <p:cNvPr id="6" name="Content Placeholder 5" descr="Tall grass and blue sky&#10;&#10;AI-generated content may be incorrect.">
            <a:extLst>
              <a:ext uri="{FF2B5EF4-FFF2-40B4-BE49-F238E27FC236}">
                <a16:creationId xmlns:a16="http://schemas.microsoft.com/office/drawing/2014/main" id="{F77C7BE6-541F-9B6C-D212-58F2F8086F9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p:blipFill>
        <p:spPr>
          <a:xfrm>
            <a:off x="4221805" y="467907"/>
            <a:ext cx="7131995" cy="5922186"/>
          </a:xfrm>
        </p:spPr>
      </p:pic>
    </p:spTree>
    <p:extLst>
      <p:ext uri="{BB962C8B-B14F-4D97-AF65-F5344CB8AC3E}">
        <p14:creationId xmlns:p14="http://schemas.microsoft.com/office/powerpoint/2010/main" val="30770624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BC1B4C-56ED-780C-195C-0A33C7A353DE}"/>
              </a:ext>
            </a:extLst>
          </p:cNvPr>
          <p:cNvSpPr txBox="1"/>
          <p:nvPr/>
        </p:nvSpPr>
        <p:spPr>
          <a:xfrm>
            <a:off x="1470992" y="781878"/>
            <a:ext cx="9484241" cy="4815164"/>
          </a:xfrm>
          <a:prstGeom prst="rect">
            <a:avLst/>
          </a:prstGeom>
          <a:noFill/>
        </p:spPr>
        <p:txBody>
          <a:bodyPr wrap="square" numCol="2" rtlCol="0">
            <a:spAutoFit/>
          </a:bodyPr>
          <a:lstStyle/>
          <a:p>
            <a:r>
              <a:rPr lang="en-US" sz="2000" dirty="0"/>
              <a:t>Answers:</a:t>
            </a:r>
          </a:p>
          <a:p>
            <a:endParaRPr lang="en-US" sz="2000" dirty="0"/>
          </a:p>
          <a:p>
            <a:pPr>
              <a:lnSpc>
                <a:spcPct val="150000"/>
              </a:lnSpc>
              <a:tabLst>
                <a:tab pos="447675" algn="l"/>
              </a:tabLst>
            </a:pPr>
            <a:r>
              <a:rPr lang="en-US" sz="2000" dirty="0"/>
              <a:t>1. 	Big Bluestem</a:t>
            </a:r>
          </a:p>
          <a:p>
            <a:pPr>
              <a:lnSpc>
                <a:spcPct val="150000"/>
              </a:lnSpc>
              <a:tabLst>
                <a:tab pos="447675" algn="l"/>
              </a:tabLst>
            </a:pPr>
            <a:r>
              <a:rPr lang="en-US" sz="2000" dirty="0"/>
              <a:t>2.	Eastern </a:t>
            </a:r>
            <a:r>
              <a:rPr lang="en-US" sz="2000" dirty="0" err="1"/>
              <a:t>Gamagrass</a:t>
            </a:r>
            <a:endParaRPr lang="en-US" sz="2000" dirty="0"/>
          </a:p>
          <a:p>
            <a:pPr>
              <a:lnSpc>
                <a:spcPct val="150000"/>
              </a:lnSpc>
              <a:tabLst>
                <a:tab pos="447675" algn="l"/>
              </a:tabLst>
            </a:pPr>
            <a:r>
              <a:rPr lang="en-US" sz="2000" dirty="0"/>
              <a:t>3.	Yellow Foxtail  (aka - Yellow Bristlegrass)</a:t>
            </a:r>
          </a:p>
          <a:p>
            <a:pPr>
              <a:lnSpc>
                <a:spcPct val="150000"/>
              </a:lnSpc>
              <a:tabLst>
                <a:tab pos="447675" algn="l"/>
              </a:tabLst>
            </a:pPr>
            <a:r>
              <a:rPr lang="en-US" sz="2000" dirty="0"/>
              <a:t>4.	Smooth Brome</a:t>
            </a:r>
          </a:p>
          <a:p>
            <a:pPr>
              <a:lnSpc>
                <a:spcPct val="150000"/>
              </a:lnSpc>
              <a:tabLst>
                <a:tab pos="447675" algn="l"/>
              </a:tabLst>
            </a:pPr>
            <a:r>
              <a:rPr lang="en-US" sz="2000" dirty="0"/>
              <a:t>5.	Switchgrass</a:t>
            </a:r>
          </a:p>
          <a:p>
            <a:pPr>
              <a:lnSpc>
                <a:spcPct val="150000"/>
              </a:lnSpc>
              <a:tabLst>
                <a:tab pos="447675" algn="l"/>
              </a:tabLst>
            </a:pPr>
            <a:r>
              <a:rPr lang="en-US" sz="2000" dirty="0"/>
              <a:t>6.	Side-oats Grama</a:t>
            </a:r>
          </a:p>
          <a:p>
            <a:pPr marL="457200" indent="-457200">
              <a:lnSpc>
                <a:spcPct val="150000"/>
              </a:lnSpc>
              <a:buAutoNum type="arabicPeriod" startAt="7"/>
              <a:tabLst>
                <a:tab pos="447675" algn="l"/>
              </a:tabLst>
            </a:pPr>
            <a:r>
              <a:rPr lang="en-US" sz="2000" dirty="0"/>
              <a:t>Buffalograss</a:t>
            </a:r>
          </a:p>
          <a:p>
            <a:pPr marL="457200" indent="-457200">
              <a:lnSpc>
                <a:spcPct val="150000"/>
              </a:lnSpc>
              <a:buAutoNum type="arabicPeriod" startAt="7"/>
              <a:tabLst>
                <a:tab pos="447675" algn="l"/>
              </a:tabLst>
            </a:pPr>
            <a:endParaRPr lang="en-US" sz="2000" dirty="0"/>
          </a:p>
          <a:p>
            <a:pPr marL="457200" indent="-457200">
              <a:lnSpc>
                <a:spcPct val="150000"/>
              </a:lnSpc>
              <a:buAutoNum type="arabicPeriod" startAt="7"/>
              <a:tabLst>
                <a:tab pos="447675" algn="l"/>
              </a:tabLst>
            </a:pPr>
            <a:endParaRPr lang="en-US" sz="2000" dirty="0"/>
          </a:p>
          <a:p>
            <a:pPr marL="457200" indent="-457200">
              <a:lnSpc>
                <a:spcPct val="150000"/>
              </a:lnSpc>
              <a:buAutoNum type="arabicPeriod" startAt="7"/>
              <a:tabLst>
                <a:tab pos="447675" algn="l"/>
              </a:tabLst>
            </a:pPr>
            <a:endParaRPr lang="en-US" sz="2000" dirty="0"/>
          </a:p>
          <a:p>
            <a:pPr>
              <a:lnSpc>
                <a:spcPct val="150000"/>
              </a:lnSpc>
              <a:tabLst>
                <a:tab pos="447675" algn="l"/>
              </a:tabLst>
            </a:pPr>
            <a:r>
              <a:rPr lang="en-US" sz="2000" dirty="0"/>
              <a:t>8.	Downy Brome</a:t>
            </a:r>
          </a:p>
          <a:p>
            <a:pPr>
              <a:lnSpc>
                <a:spcPct val="150000"/>
              </a:lnSpc>
              <a:tabLst>
                <a:tab pos="447675" algn="l"/>
              </a:tabLst>
            </a:pPr>
            <a:r>
              <a:rPr lang="en-US" sz="2000" dirty="0"/>
              <a:t>9.	Canada Wild Rye</a:t>
            </a:r>
          </a:p>
          <a:p>
            <a:pPr marL="461963" indent="-461963">
              <a:lnSpc>
                <a:spcPct val="150000"/>
              </a:lnSpc>
              <a:buAutoNum type="arabicPeriod" startAt="10"/>
              <a:tabLst>
                <a:tab pos="396875" algn="l"/>
              </a:tabLst>
            </a:pPr>
            <a:r>
              <a:rPr lang="en-US" sz="2000" dirty="0"/>
              <a:t>Hairy Grama</a:t>
            </a:r>
          </a:p>
          <a:p>
            <a:pPr marL="461963" indent="-461963">
              <a:lnSpc>
                <a:spcPct val="150000"/>
              </a:lnSpc>
              <a:buAutoNum type="arabicPeriod" startAt="10"/>
              <a:tabLst>
                <a:tab pos="396875" algn="l"/>
              </a:tabLst>
            </a:pPr>
            <a:r>
              <a:rPr lang="en-US" sz="2000" dirty="0"/>
              <a:t>Little Bluestem</a:t>
            </a:r>
          </a:p>
          <a:p>
            <a:pPr marL="461963" indent="-461963">
              <a:lnSpc>
                <a:spcPct val="150000"/>
              </a:lnSpc>
              <a:buAutoNum type="arabicPeriod" startAt="10"/>
              <a:tabLst>
                <a:tab pos="396875" algn="l"/>
              </a:tabLst>
            </a:pPr>
            <a:r>
              <a:rPr lang="en-US" sz="2000" dirty="0"/>
              <a:t>Golden Feather Grass (aka – Indiangrass)</a:t>
            </a:r>
          </a:p>
          <a:p>
            <a:pPr marL="342900" indent="-342900">
              <a:lnSpc>
                <a:spcPct val="150000"/>
              </a:lnSpc>
              <a:buAutoNum type="arabicPeriod" startAt="10"/>
              <a:tabLst>
                <a:tab pos="447675" algn="l"/>
              </a:tabLst>
            </a:pPr>
            <a:endParaRPr lang="en-US" dirty="0"/>
          </a:p>
          <a:p>
            <a:pPr marL="342900" indent="-342900">
              <a:lnSpc>
                <a:spcPct val="150000"/>
              </a:lnSpc>
              <a:buAutoNum type="arabicPeriod" startAt="10"/>
              <a:tabLst>
                <a:tab pos="447675" algn="l"/>
              </a:tabLst>
            </a:pPr>
            <a:endParaRPr lang="en-US" dirty="0"/>
          </a:p>
          <a:p>
            <a:endParaRPr lang="en-US" dirty="0"/>
          </a:p>
        </p:txBody>
      </p:sp>
      <p:sp>
        <p:nvSpPr>
          <p:cNvPr id="3" name="TextBox 2">
            <a:extLst>
              <a:ext uri="{FF2B5EF4-FFF2-40B4-BE49-F238E27FC236}">
                <a16:creationId xmlns:a16="http://schemas.microsoft.com/office/drawing/2014/main" id="{3EEF6778-62C0-F81F-DA04-B7A177625761}"/>
              </a:ext>
            </a:extLst>
          </p:cNvPr>
          <p:cNvSpPr txBox="1"/>
          <p:nvPr/>
        </p:nvSpPr>
        <p:spPr>
          <a:xfrm>
            <a:off x="4829216" y="6329859"/>
            <a:ext cx="5860973" cy="369332"/>
          </a:xfrm>
          <a:prstGeom prst="rect">
            <a:avLst/>
          </a:prstGeom>
          <a:noFill/>
        </p:spPr>
        <p:txBody>
          <a:bodyPr wrap="square" rtlCol="0">
            <a:spAutoFit/>
          </a:bodyPr>
          <a:lstStyle/>
          <a:p>
            <a:r>
              <a:rPr lang="en-US" dirty="0"/>
              <a:t>Author: Jill </a:t>
            </a:r>
            <a:r>
              <a:rPr lang="en-US" dirty="0" err="1"/>
              <a:t>Haukos</a:t>
            </a:r>
            <a:r>
              <a:rPr lang="en-US" dirty="0"/>
              <a:t>, Konza Environmental Education Program</a:t>
            </a:r>
          </a:p>
        </p:txBody>
      </p:sp>
      <p:pic>
        <p:nvPicPr>
          <p:cNvPr id="5" name="Picture 4" descr="A green and black sign with trees and birds&#10;&#10;AI-generated content may be incorrect.">
            <a:extLst>
              <a:ext uri="{FF2B5EF4-FFF2-40B4-BE49-F238E27FC236}">
                <a16:creationId xmlns:a16="http://schemas.microsoft.com/office/drawing/2014/main" id="{08CC1266-664A-8066-4A9F-98B1285628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90189" y="5924454"/>
            <a:ext cx="1279026" cy="810811"/>
          </a:xfrm>
          <a:prstGeom prst="rect">
            <a:avLst/>
          </a:prstGeom>
        </p:spPr>
      </p:pic>
    </p:spTree>
    <p:extLst>
      <p:ext uri="{BB962C8B-B14F-4D97-AF65-F5344CB8AC3E}">
        <p14:creationId xmlns:p14="http://schemas.microsoft.com/office/powerpoint/2010/main" val="2010532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91F007-6FE3-AA4A-B830-7EA4D47AF320}"/>
              </a:ext>
            </a:extLst>
          </p:cNvPr>
          <p:cNvSpPr>
            <a:spLocks noGrp="1"/>
          </p:cNvSpPr>
          <p:nvPr>
            <p:ph idx="1"/>
          </p:nvPr>
        </p:nvSpPr>
        <p:spPr>
          <a:xfrm>
            <a:off x="1564894" y="383540"/>
            <a:ext cx="10756392" cy="5927535"/>
          </a:xfrm>
        </p:spPr>
        <p:txBody>
          <a:bodyPr>
            <a:normAutofit/>
          </a:bodyPr>
          <a:lstStyle/>
          <a:p>
            <a:pPr>
              <a:lnSpc>
                <a:spcPct val="150000"/>
              </a:lnSpc>
            </a:pPr>
            <a:r>
              <a:rPr lang="en-US" sz="3200" dirty="0">
                <a:latin typeface="+mj-lt"/>
              </a:rPr>
              <a:t>Spikelet </a:t>
            </a:r>
          </a:p>
          <a:p>
            <a:pPr lvl="1">
              <a:lnSpc>
                <a:spcPct val="150000"/>
              </a:lnSpc>
            </a:pPr>
            <a:r>
              <a:rPr lang="en-US" sz="2800" dirty="0">
                <a:latin typeface="+mj-lt"/>
              </a:rPr>
              <a:t>Bract</a:t>
            </a:r>
          </a:p>
          <a:p>
            <a:pPr lvl="2">
              <a:lnSpc>
                <a:spcPct val="150000"/>
              </a:lnSpc>
            </a:pPr>
            <a:r>
              <a:rPr lang="en-US" sz="2400" dirty="0">
                <a:latin typeface="+mj-lt"/>
              </a:rPr>
              <a:t>Glume</a:t>
            </a:r>
          </a:p>
          <a:p>
            <a:pPr lvl="2">
              <a:lnSpc>
                <a:spcPct val="150000"/>
              </a:lnSpc>
            </a:pPr>
            <a:r>
              <a:rPr lang="en-US" sz="2400" dirty="0">
                <a:latin typeface="+mj-lt"/>
              </a:rPr>
              <a:t>Awn</a:t>
            </a:r>
          </a:p>
          <a:p>
            <a:pPr lvl="1">
              <a:lnSpc>
                <a:spcPct val="150000"/>
              </a:lnSpc>
            </a:pPr>
            <a:r>
              <a:rPr lang="en-US" sz="2800" dirty="0">
                <a:latin typeface="+mj-lt"/>
              </a:rPr>
              <a:t>Floret</a:t>
            </a:r>
          </a:p>
          <a:p>
            <a:pPr lvl="2"/>
            <a:r>
              <a:rPr lang="en-US" sz="2400" dirty="0">
                <a:latin typeface="+mj-lt"/>
              </a:rPr>
              <a:t>Stigma</a:t>
            </a:r>
          </a:p>
          <a:p>
            <a:pPr lvl="2"/>
            <a:r>
              <a:rPr lang="en-US" sz="2400" dirty="0">
                <a:latin typeface="+mj-lt"/>
              </a:rPr>
              <a:t>Anther</a:t>
            </a:r>
          </a:p>
          <a:p>
            <a:pPr lvl="2"/>
            <a:r>
              <a:rPr lang="en-US" sz="2400" dirty="0">
                <a:latin typeface="+mj-lt"/>
              </a:rPr>
              <a:t>Ovary</a:t>
            </a:r>
          </a:p>
          <a:p>
            <a:pPr marL="457200" lvl="1" indent="0">
              <a:buNone/>
            </a:pPr>
            <a:endParaRPr lang="en-US" dirty="0"/>
          </a:p>
        </p:txBody>
      </p:sp>
      <p:pic>
        <p:nvPicPr>
          <p:cNvPr id="5" name="Picture 4">
            <a:extLst>
              <a:ext uri="{FF2B5EF4-FFF2-40B4-BE49-F238E27FC236}">
                <a16:creationId xmlns:a16="http://schemas.microsoft.com/office/drawing/2014/main" id="{8C8743A9-8997-2F4D-9536-403C372532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98592" y="249428"/>
            <a:ext cx="2888996" cy="3480232"/>
          </a:xfrm>
          <a:prstGeom prst="rect">
            <a:avLst/>
          </a:prstGeom>
        </p:spPr>
      </p:pic>
      <p:pic>
        <p:nvPicPr>
          <p:cNvPr id="7" name="Picture 6">
            <a:extLst>
              <a:ext uri="{FF2B5EF4-FFF2-40B4-BE49-F238E27FC236}">
                <a16:creationId xmlns:a16="http://schemas.microsoft.com/office/drawing/2014/main" id="{9E6EC55E-1FAA-384D-9959-36FD69067E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42048" y="4016260"/>
            <a:ext cx="3416554" cy="2600561"/>
          </a:xfrm>
          <a:prstGeom prst="rect">
            <a:avLst/>
          </a:prstGeom>
        </p:spPr>
      </p:pic>
    </p:spTree>
    <p:extLst>
      <p:ext uri="{BB962C8B-B14F-4D97-AF65-F5344CB8AC3E}">
        <p14:creationId xmlns:p14="http://schemas.microsoft.com/office/powerpoint/2010/main" val="1790844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39C7EF4-A113-E040-A801-BF938C6DDE4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426867" y="0"/>
            <a:ext cx="9485644" cy="7115378"/>
          </a:xfrm>
        </p:spPr>
      </p:pic>
    </p:spTree>
    <p:extLst>
      <p:ext uri="{BB962C8B-B14F-4D97-AF65-F5344CB8AC3E}">
        <p14:creationId xmlns:p14="http://schemas.microsoft.com/office/powerpoint/2010/main" val="3839175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23FAA-5C3F-644E-ACF8-C475E8E942FC}"/>
              </a:ext>
            </a:extLst>
          </p:cNvPr>
          <p:cNvSpPr>
            <a:spLocks noGrp="1"/>
          </p:cNvSpPr>
          <p:nvPr>
            <p:ph type="title"/>
          </p:nvPr>
        </p:nvSpPr>
        <p:spPr/>
        <p:txBody>
          <a:bodyPr/>
          <a:lstStyle/>
          <a:p>
            <a:r>
              <a:rPr lang="en-US" dirty="0"/>
              <a:t>Annual, Biennial, Perennial lifecycles</a:t>
            </a:r>
          </a:p>
        </p:txBody>
      </p:sp>
      <p:sp>
        <p:nvSpPr>
          <p:cNvPr id="3" name="Content Placeholder 2">
            <a:extLst>
              <a:ext uri="{FF2B5EF4-FFF2-40B4-BE49-F238E27FC236}">
                <a16:creationId xmlns:a16="http://schemas.microsoft.com/office/drawing/2014/main" id="{2564EE3A-83C9-6F4A-A3DA-09E0D0712879}"/>
              </a:ext>
            </a:extLst>
          </p:cNvPr>
          <p:cNvSpPr>
            <a:spLocks noGrp="1"/>
          </p:cNvSpPr>
          <p:nvPr>
            <p:ph idx="1"/>
          </p:nvPr>
        </p:nvSpPr>
        <p:spPr>
          <a:xfrm>
            <a:off x="838199" y="1825625"/>
            <a:ext cx="10901855" cy="4351338"/>
          </a:xfrm>
        </p:spPr>
        <p:txBody>
          <a:bodyPr>
            <a:normAutofit fontScale="92500"/>
          </a:bodyPr>
          <a:lstStyle/>
          <a:p>
            <a:r>
              <a:rPr lang="en-US" b="1" dirty="0">
                <a:latin typeface="+mj-lt"/>
              </a:rPr>
              <a:t>Annual</a:t>
            </a:r>
            <a:r>
              <a:rPr lang="en-US" dirty="0">
                <a:latin typeface="+mj-lt"/>
              </a:rPr>
              <a:t> = germinates from seed, grows, flowers, produces and distributes seed – all in one growing season. Plants die at the end of the growing season, e.g. = white prickly poppy</a:t>
            </a:r>
          </a:p>
          <a:p>
            <a:endParaRPr lang="en-US" dirty="0">
              <a:latin typeface="+mj-lt"/>
            </a:endParaRPr>
          </a:p>
          <a:p>
            <a:r>
              <a:rPr lang="en-US" b="1" dirty="0">
                <a:latin typeface="+mj-lt"/>
              </a:rPr>
              <a:t>Biennial</a:t>
            </a:r>
            <a:r>
              <a:rPr lang="en-US" dirty="0">
                <a:latin typeface="+mj-lt"/>
              </a:rPr>
              <a:t> = germinates and grows one year; flowers and produces fruits and seeds the second year. Plants die after the 2</a:t>
            </a:r>
            <a:r>
              <a:rPr lang="en-US" baseline="30000" dirty="0">
                <a:latin typeface="+mj-lt"/>
              </a:rPr>
              <a:t>nd</a:t>
            </a:r>
            <a:r>
              <a:rPr lang="en-US" dirty="0">
                <a:latin typeface="+mj-lt"/>
              </a:rPr>
              <a:t> year, e.g. = flannel mullein</a:t>
            </a:r>
          </a:p>
          <a:p>
            <a:endParaRPr lang="en-US" dirty="0">
              <a:latin typeface="+mj-lt"/>
            </a:endParaRPr>
          </a:p>
          <a:p>
            <a:r>
              <a:rPr lang="en-US" b="1" dirty="0">
                <a:latin typeface="+mj-lt"/>
              </a:rPr>
              <a:t>Perennial</a:t>
            </a:r>
            <a:r>
              <a:rPr lang="en-US" dirty="0">
                <a:latin typeface="+mj-lt"/>
              </a:rPr>
              <a:t> = re-grows from active roots each year and typically produces new flowers and seeds annually. Plants live for many years, e.g. = most prairie plants</a:t>
            </a:r>
          </a:p>
        </p:txBody>
      </p:sp>
    </p:spTree>
    <p:extLst>
      <p:ext uri="{BB962C8B-B14F-4D97-AF65-F5344CB8AC3E}">
        <p14:creationId xmlns:p14="http://schemas.microsoft.com/office/powerpoint/2010/main" val="3482677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902</TotalTime>
  <Words>769</Words>
  <Application>Microsoft Macintosh PowerPoint</Application>
  <PresentationFormat>Widescreen</PresentationFormat>
  <Paragraphs>177</Paragraphs>
  <Slides>62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Calibri</vt:lpstr>
      <vt:lpstr>Calibri Light</vt:lpstr>
      <vt:lpstr>Office Theme</vt:lpstr>
      <vt:lpstr>Tallgrass Prairie Grasses</vt:lpstr>
      <vt:lpstr>Grass Anatomy</vt:lpstr>
      <vt:lpstr>Ligules</vt:lpstr>
      <vt:lpstr>PowerPoint Presentation</vt:lpstr>
      <vt:lpstr>Seed head type – inflorescence (cluster of flowers)</vt:lpstr>
      <vt:lpstr>PowerPoint Presentation</vt:lpstr>
      <vt:lpstr>PowerPoint Presentation</vt:lpstr>
      <vt:lpstr>PowerPoint Presentation</vt:lpstr>
      <vt:lpstr>Annual, Biennial, Perennial lifecycles</vt:lpstr>
      <vt:lpstr>Cool season grasses – C3 grasses</vt:lpstr>
      <vt:lpstr>Warm season grasses – C4 grasses</vt:lpstr>
      <vt:lpstr>Big 5 tall grasses</vt:lpstr>
      <vt:lpstr>PowerPoint Presentation</vt:lpstr>
      <vt:lpstr>1. Big bluestem</vt:lpstr>
      <vt:lpstr>Big bluestem</vt:lpstr>
      <vt:lpstr>2. Little bluestem</vt:lpstr>
      <vt:lpstr>Little bluestem</vt:lpstr>
      <vt:lpstr>Little bluestem</vt:lpstr>
      <vt:lpstr>PowerPoint Presentation</vt:lpstr>
      <vt:lpstr>3. Golden Feather Grass</vt:lpstr>
      <vt:lpstr>Golden Feather Grass</vt:lpstr>
      <vt:lpstr>Golden Feather Grass </vt:lpstr>
      <vt:lpstr>PowerPoint Presentation</vt:lpstr>
      <vt:lpstr>4. Switchgrass</vt:lpstr>
      <vt:lpstr>Switchgrass</vt:lpstr>
      <vt:lpstr>Switchgrass</vt:lpstr>
      <vt:lpstr>5. Sideoats grama</vt:lpstr>
      <vt:lpstr>Sideoats grama</vt:lpstr>
      <vt:lpstr>Miscellaneous other grasses…</vt:lpstr>
      <vt:lpstr>Eastern Gamagrass</vt:lpstr>
      <vt:lpstr>Eastern Gamagrass</vt:lpstr>
      <vt:lpstr>Eastern Gamagrass  -male flowers</vt:lpstr>
      <vt:lpstr>Eastern Gamagrass  -female flowers</vt:lpstr>
      <vt:lpstr>Smooth Brome</vt:lpstr>
      <vt:lpstr>Smooth brome</vt:lpstr>
      <vt:lpstr>PowerPoint Presentation</vt:lpstr>
      <vt:lpstr>Junegrass</vt:lpstr>
      <vt:lpstr>Junegrass</vt:lpstr>
      <vt:lpstr>Junegrass</vt:lpstr>
      <vt:lpstr>Downy brome</vt:lpstr>
      <vt:lpstr>Downy brome</vt:lpstr>
      <vt:lpstr>Buffalograss</vt:lpstr>
      <vt:lpstr>Hairy grama</vt:lpstr>
      <vt:lpstr>Hairy grama</vt:lpstr>
      <vt:lpstr>Hairy grama</vt:lpstr>
      <vt:lpstr>Yellow foxtail – Yellow Bristle-grass</vt:lpstr>
      <vt:lpstr>PowerPoint Presentation</vt:lpstr>
      <vt:lpstr>Canada wild rye</vt:lpstr>
      <vt:lpstr>Canada wild rye</vt:lpstr>
      <vt:lpstr>Quiz </vt:lpstr>
      <vt:lpstr>Quiz </vt:lpstr>
      <vt:lpstr>Quiz </vt:lpstr>
      <vt:lpstr>Quiz </vt:lpstr>
      <vt:lpstr>Quiz </vt:lpstr>
      <vt:lpstr>Quiz </vt:lpstr>
      <vt:lpstr>Quiz </vt:lpstr>
      <vt:lpstr>Quiz </vt:lpstr>
      <vt:lpstr>Quiz </vt:lpstr>
      <vt:lpstr>Quiz </vt:lpstr>
      <vt:lpstr>Quiz </vt:lpstr>
      <vt:lpstr>Quiz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Tallgrass Prairie Grasses</dc:title>
  <dc:creator>Microsoft Office User</dc:creator>
  <cp:lastModifiedBy>Jill Haukos</cp:lastModifiedBy>
  <cp:revision>41</cp:revision>
  <dcterms:created xsi:type="dcterms:W3CDTF">2018-08-17T15:33:53Z</dcterms:created>
  <dcterms:modified xsi:type="dcterms:W3CDTF">2025-02-21T19:12:44Z</dcterms:modified>
</cp:coreProperties>
</file>