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9" r:id="rId3"/>
    <p:sldId id="278" r:id="rId4"/>
    <p:sldId id="261" r:id="rId5"/>
    <p:sldId id="271" r:id="rId6"/>
    <p:sldId id="260" r:id="rId7"/>
    <p:sldId id="268" r:id="rId8"/>
    <p:sldId id="270" r:id="rId9"/>
    <p:sldId id="269" r:id="rId10"/>
    <p:sldId id="272" r:id="rId11"/>
    <p:sldId id="258" r:id="rId12"/>
    <p:sldId id="267" r:id="rId13"/>
    <p:sldId id="275" r:id="rId14"/>
    <p:sldId id="276" r:id="rId15"/>
    <p:sldId id="277" r:id="rId16"/>
    <p:sldId id="262" r:id="rId17"/>
    <p:sldId id="264" r:id="rId18"/>
    <p:sldId id="266" r:id="rId19"/>
    <p:sldId id="273" r:id="rId20"/>
    <p:sldId id="274" r:id="rId21"/>
    <p:sldId id="265" r:id="rId22"/>
    <p:sldId id="30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9"/>
    <p:restoredTop sz="94694"/>
  </p:normalViewPr>
  <p:slideViewPr>
    <p:cSldViewPr snapToGrid="0">
      <p:cViewPr varScale="1">
        <p:scale>
          <a:sx n="117" d="100"/>
          <a:sy n="117" d="100"/>
        </p:scale>
        <p:origin x="856"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A48BF-F769-C34D-B0B6-EE1E338BECC5}" type="datetimeFigureOut">
              <a:rPr lang="en-US" smtClean="0"/>
              <a:t>5/3/23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93AA69-46D6-E24E-BD8D-43908E54CB11}" type="slidenum">
              <a:rPr lang="en-US" smtClean="0"/>
              <a:t>‹#›</a:t>
            </a:fld>
            <a:endParaRPr lang="en-US"/>
          </a:p>
        </p:txBody>
      </p:sp>
    </p:spTree>
    <p:extLst>
      <p:ext uri="{BB962C8B-B14F-4D97-AF65-F5344CB8AC3E}">
        <p14:creationId xmlns:p14="http://schemas.microsoft.com/office/powerpoint/2010/main" val="1369665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types of plants are also found in prairies – especially wildflowers, also known as “forbs”. We’ll discuss more about the components of the prairie later. </a:t>
            </a:r>
          </a:p>
        </p:txBody>
      </p:sp>
      <p:sp>
        <p:nvSpPr>
          <p:cNvPr id="4" name="Slide Number Placeholder 3"/>
          <p:cNvSpPr>
            <a:spLocks noGrp="1"/>
          </p:cNvSpPr>
          <p:nvPr>
            <p:ph type="sldNum" sz="quarter" idx="5"/>
          </p:nvPr>
        </p:nvSpPr>
        <p:spPr/>
        <p:txBody>
          <a:bodyPr/>
          <a:lstStyle/>
          <a:p>
            <a:fld id="{2193AA69-46D6-E24E-BD8D-43908E54CB11}" type="slidenum">
              <a:rPr lang="en-US" smtClean="0"/>
              <a:t>2</a:t>
            </a:fld>
            <a:endParaRPr lang="en-US"/>
          </a:p>
        </p:txBody>
      </p:sp>
    </p:spTree>
    <p:extLst>
      <p:ext uri="{BB962C8B-B14F-4D97-AF65-F5344CB8AC3E}">
        <p14:creationId xmlns:p14="http://schemas.microsoft.com/office/powerpoint/2010/main" val="3714768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96% of the original tallgrass prairie is gone – plowed into agricultural fields or paved for roads and houses. It is the most imperiled ecosystem on the planet. </a:t>
            </a:r>
          </a:p>
        </p:txBody>
      </p:sp>
      <p:sp>
        <p:nvSpPr>
          <p:cNvPr id="4" name="Slide Number Placeholder 3"/>
          <p:cNvSpPr>
            <a:spLocks noGrp="1"/>
          </p:cNvSpPr>
          <p:nvPr>
            <p:ph type="sldNum" sz="quarter" idx="5"/>
          </p:nvPr>
        </p:nvSpPr>
        <p:spPr/>
        <p:txBody>
          <a:bodyPr/>
          <a:lstStyle/>
          <a:p>
            <a:fld id="{2193AA69-46D6-E24E-BD8D-43908E54CB11}" type="slidenum">
              <a:rPr lang="en-US" smtClean="0"/>
              <a:t>18</a:t>
            </a:fld>
            <a:endParaRPr lang="en-US"/>
          </a:p>
        </p:txBody>
      </p:sp>
    </p:spTree>
    <p:extLst>
      <p:ext uri="{BB962C8B-B14F-4D97-AF65-F5344CB8AC3E}">
        <p14:creationId xmlns:p14="http://schemas.microsoft.com/office/powerpoint/2010/main" val="2872464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of the bison herd at the Konza Prairie Biological Station, Manhattan, KS. Photo </a:t>
            </a:r>
            <a:r>
              <a:rPr lang="en-US"/>
              <a:t>copyright Jill Haukos</a:t>
            </a:r>
          </a:p>
        </p:txBody>
      </p:sp>
      <p:sp>
        <p:nvSpPr>
          <p:cNvPr id="4" name="Slide Number Placeholder 3"/>
          <p:cNvSpPr>
            <a:spLocks noGrp="1"/>
          </p:cNvSpPr>
          <p:nvPr>
            <p:ph type="sldNum" sz="quarter" idx="5"/>
          </p:nvPr>
        </p:nvSpPr>
        <p:spPr/>
        <p:txBody>
          <a:bodyPr/>
          <a:lstStyle/>
          <a:p>
            <a:fld id="{2193AA69-46D6-E24E-BD8D-43908E54CB11}" type="slidenum">
              <a:rPr lang="en-US" smtClean="0"/>
              <a:t>21</a:t>
            </a:fld>
            <a:endParaRPr lang="en-US"/>
          </a:p>
        </p:txBody>
      </p:sp>
    </p:spTree>
    <p:extLst>
      <p:ext uri="{BB962C8B-B14F-4D97-AF65-F5344CB8AC3E}">
        <p14:creationId xmlns:p14="http://schemas.microsoft.com/office/powerpoint/2010/main" val="2978392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climate of an area determines the plants that can survive there. The kinds of plants present in an area determines the kinds of animals that may be found in an area. All of life present in an area will be present or absent based on the climate of that area. </a:t>
            </a:r>
          </a:p>
        </p:txBody>
      </p:sp>
      <p:sp>
        <p:nvSpPr>
          <p:cNvPr id="4" name="Slide Number Placeholder 3"/>
          <p:cNvSpPr>
            <a:spLocks noGrp="1"/>
          </p:cNvSpPr>
          <p:nvPr>
            <p:ph type="sldNum" sz="quarter" idx="5"/>
          </p:nvPr>
        </p:nvSpPr>
        <p:spPr/>
        <p:txBody>
          <a:bodyPr/>
          <a:lstStyle/>
          <a:p>
            <a:fld id="{2193AA69-46D6-E24E-BD8D-43908E54CB11}" type="slidenum">
              <a:rPr lang="en-US" smtClean="0"/>
              <a:t>3</a:t>
            </a:fld>
            <a:endParaRPr lang="en-US"/>
          </a:p>
        </p:txBody>
      </p:sp>
    </p:spTree>
    <p:extLst>
      <p:ext uri="{BB962C8B-B14F-4D97-AF65-F5344CB8AC3E}">
        <p14:creationId xmlns:p14="http://schemas.microsoft.com/office/powerpoint/2010/main" val="2171132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Pampas = South America: extensive treeless grassland in South America</a:t>
            </a:r>
          </a:p>
          <a:p>
            <a:r>
              <a:rPr lang="en-US" dirty="0"/>
              <a:t>Savannah = Africa: </a:t>
            </a:r>
            <a:r>
              <a:rPr lang="en-US" b="0" i="0" u="none" strike="noStrike" dirty="0">
                <a:solidFill>
                  <a:srgbClr val="4D5156"/>
                </a:solidFill>
                <a:effectLst/>
                <a:latin typeface="arial" panose="020B0604020202020204" pitchFamily="34" charset="0"/>
              </a:rPr>
              <a:t>A savanna or savannah is a mixed woodland-grassland ecosystem characterized by the trees being sufficiently widely spaced so that the canopy does not close. The open canopy allows sufficient light to reach the ground to support an unbroken herbaceous layer consisting primarily of grasses.</a:t>
            </a:r>
          </a:p>
          <a:p>
            <a:r>
              <a:rPr lang="en-US" b="0" i="0" u="none" strike="noStrike" dirty="0">
                <a:solidFill>
                  <a:srgbClr val="4D5156"/>
                </a:solidFill>
                <a:effectLst/>
                <a:latin typeface="arial" panose="020B0604020202020204" pitchFamily="34" charset="0"/>
              </a:rPr>
              <a:t>Steppes = Europe and Asia = broad open grassland between the polar and tropical areas. It has few trees and some shrubs. </a:t>
            </a:r>
          </a:p>
          <a:p>
            <a:r>
              <a:rPr lang="en-US" b="0" i="0" u="none" strike="noStrike" dirty="0">
                <a:solidFill>
                  <a:srgbClr val="4D5156"/>
                </a:solidFill>
                <a:effectLst/>
                <a:latin typeface="arial" panose="020B0604020202020204" pitchFamily="34" charset="0"/>
              </a:rPr>
              <a:t>Veld = southern Africa = open grassland with few trees</a:t>
            </a:r>
          </a:p>
          <a:p>
            <a:r>
              <a:rPr lang="en-US" b="0" i="0" u="none" strike="noStrike" dirty="0">
                <a:solidFill>
                  <a:srgbClr val="4D5156"/>
                </a:solidFill>
                <a:effectLst/>
                <a:latin typeface="arial" panose="020B0604020202020204" pitchFamily="34" charset="0"/>
              </a:rPr>
              <a:t>Downs = Australia = mostly humid and </a:t>
            </a:r>
            <a:r>
              <a:rPr lang="en-US" b="0" i="0" u="none" strike="noStrike" dirty="0" err="1">
                <a:solidFill>
                  <a:srgbClr val="4D5156"/>
                </a:solidFill>
                <a:effectLst/>
                <a:latin typeface="arial" panose="020B0604020202020204" pitchFamily="34" charset="0"/>
              </a:rPr>
              <a:t>substropical</a:t>
            </a:r>
            <a:r>
              <a:rPr lang="en-US" b="0" i="0" u="none" strike="noStrike" dirty="0">
                <a:solidFill>
                  <a:srgbClr val="4D5156"/>
                </a:solidFill>
                <a:effectLst/>
                <a:latin typeface="arial" panose="020B0604020202020204" pitchFamily="34" charset="0"/>
              </a:rPr>
              <a:t> grassland</a:t>
            </a:r>
          </a:p>
          <a:p>
            <a:endParaRPr lang="en-US" dirty="0"/>
          </a:p>
        </p:txBody>
      </p:sp>
      <p:sp>
        <p:nvSpPr>
          <p:cNvPr id="4" name="Slide Number Placeholder 3"/>
          <p:cNvSpPr>
            <a:spLocks noGrp="1"/>
          </p:cNvSpPr>
          <p:nvPr>
            <p:ph type="sldNum" sz="quarter" idx="5"/>
          </p:nvPr>
        </p:nvSpPr>
        <p:spPr/>
        <p:txBody>
          <a:bodyPr/>
          <a:lstStyle/>
          <a:p>
            <a:fld id="{2193AA69-46D6-E24E-BD8D-43908E54CB11}" type="slidenum">
              <a:rPr lang="en-US" smtClean="0"/>
              <a:t>4</a:t>
            </a:fld>
            <a:endParaRPr lang="en-US"/>
          </a:p>
        </p:txBody>
      </p:sp>
    </p:spTree>
    <p:extLst>
      <p:ext uri="{BB962C8B-B14F-4D97-AF65-F5344CB8AC3E}">
        <p14:creationId xmlns:p14="http://schemas.microsoft.com/office/powerpoint/2010/main" val="13896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was taken at Konza Prairie Biological Station, Manhattan KS – October 2022. Copyright Jill Haukos</a:t>
            </a:r>
          </a:p>
        </p:txBody>
      </p:sp>
      <p:sp>
        <p:nvSpPr>
          <p:cNvPr id="4" name="Slide Number Placeholder 3"/>
          <p:cNvSpPr>
            <a:spLocks noGrp="1"/>
          </p:cNvSpPr>
          <p:nvPr>
            <p:ph type="sldNum" sz="quarter" idx="5"/>
          </p:nvPr>
        </p:nvSpPr>
        <p:spPr/>
        <p:txBody>
          <a:bodyPr/>
          <a:lstStyle/>
          <a:p>
            <a:fld id="{2193AA69-46D6-E24E-BD8D-43908E54CB11}" type="slidenum">
              <a:rPr lang="en-US" smtClean="0"/>
              <a:t>6</a:t>
            </a:fld>
            <a:endParaRPr lang="en-US"/>
          </a:p>
        </p:txBody>
      </p:sp>
    </p:spTree>
    <p:extLst>
      <p:ext uri="{BB962C8B-B14F-4D97-AF65-F5344CB8AC3E}">
        <p14:creationId xmlns:p14="http://schemas.microsoft.com/office/powerpoint/2010/main" val="1865022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Grasses have “fibrous roots” – characterized by many small branching roots capable of rapidly absorbing water in the first 1’ of soil.</a:t>
            </a:r>
          </a:p>
          <a:p>
            <a:r>
              <a:rPr lang="en-US" dirty="0"/>
              <a:t>Forbs have “taproots” (like a carrot) – characterized by a central large root(s) that reach down to tap into underground stored water. </a:t>
            </a:r>
          </a:p>
        </p:txBody>
      </p:sp>
      <p:sp>
        <p:nvSpPr>
          <p:cNvPr id="4" name="Slide Number Placeholder 3"/>
          <p:cNvSpPr>
            <a:spLocks noGrp="1"/>
          </p:cNvSpPr>
          <p:nvPr>
            <p:ph type="sldNum" sz="quarter" idx="5"/>
          </p:nvPr>
        </p:nvSpPr>
        <p:spPr/>
        <p:txBody>
          <a:bodyPr/>
          <a:lstStyle/>
          <a:p>
            <a:fld id="{2193AA69-46D6-E24E-BD8D-43908E54CB11}" type="slidenum">
              <a:rPr lang="en-US" smtClean="0"/>
              <a:t>7</a:t>
            </a:fld>
            <a:endParaRPr lang="en-US"/>
          </a:p>
        </p:txBody>
      </p:sp>
    </p:spTree>
    <p:extLst>
      <p:ext uri="{BB962C8B-B14F-4D97-AF65-F5344CB8AC3E}">
        <p14:creationId xmlns:p14="http://schemas.microsoft.com/office/powerpoint/2010/main" val="1413043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copyright Jim Richardson</a:t>
            </a:r>
          </a:p>
        </p:txBody>
      </p:sp>
      <p:sp>
        <p:nvSpPr>
          <p:cNvPr id="4" name="Slide Number Placeholder 3"/>
          <p:cNvSpPr>
            <a:spLocks noGrp="1"/>
          </p:cNvSpPr>
          <p:nvPr>
            <p:ph type="sldNum" sz="quarter" idx="5"/>
          </p:nvPr>
        </p:nvSpPr>
        <p:spPr/>
        <p:txBody>
          <a:bodyPr/>
          <a:lstStyle/>
          <a:p>
            <a:fld id="{2193AA69-46D6-E24E-BD8D-43908E54CB11}" type="slidenum">
              <a:rPr lang="en-US" smtClean="0"/>
              <a:t>8</a:t>
            </a:fld>
            <a:endParaRPr lang="en-US"/>
          </a:p>
        </p:txBody>
      </p:sp>
    </p:spTree>
    <p:extLst>
      <p:ext uri="{BB962C8B-B14F-4D97-AF65-F5344CB8AC3E}">
        <p14:creationId xmlns:p14="http://schemas.microsoft.com/office/powerpoint/2010/main" val="4269644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Rhizome = underground storage stem. It is a modified stem because it has “nodes” - areas of tissue capable of producing both leaves and roots. For example, a potato is a modified storage stem, with each “eye” being a node, capable of producing both leaf buds and roots. </a:t>
            </a:r>
          </a:p>
        </p:txBody>
      </p:sp>
      <p:sp>
        <p:nvSpPr>
          <p:cNvPr id="4" name="Slide Number Placeholder 3"/>
          <p:cNvSpPr>
            <a:spLocks noGrp="1"/>
          </p:cNvSpPr>
          <p:nvPr>
            <p:ph type="sldNum" sz="quarter" idx="5"/>
          </p:nvPr>
        </p:nvSpPr>
        <p:spPr/>
        <p:txBody>
          <a:bodyPr/>
          <a:lstStyle/>
          <a:p>
            <a:fld id="{2193AA69-46D6-E24E-BD8D-43908E54CB11}" type="slidenum">
              <a:rPr lang="en-US" smtClean="0"/>
              <a:t>9</a:t>
            </a:fld>
            <a:endParaRPr lang="en-US"/>
          </a:p>
        </p:txBody>
      </p:sp>
    </p:spTree>
    <p:extLst>
      <p:ext uri="{BB962C8B-B14F-4D97-AF65-F5344CB8AC3E}">
        <p14:creationId xmlns:p14="http://schemas.microsoft.com/office/powerpoint/2010/main" val="1404978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“Prairies” are only in North America, but all of the continents (except Antarctica) have grasslands. </a:t>
            </a:r>
          </a:p>
        </p:txBody>
      </p:sp>
      <p:sp>
        <p:nvSpPr>
          <p:cNvPr id="4" name="Slide Number Placeholder 3"/>
          <p:cNvSpPr>
            <a:spLocks noGrp="1"/>
          </p:cNvSpPr>
          <p:nvPr>
            <p:ph type="sldNum" sz="quarter" idx="5"/>
          </p:nvPr>
        </p:nvSpPr>
        <p:spPr/>
        <p:txBody>
          <a:bodyPr/>
          <a:lstStyle/>
          <a:p>
            <a:fld id="{2193AA69-46D6-E24E-BD8D-43908E54CB11}" type="slidenum">
              <a:rPr lang="en-US" smtClean="0"/>
              <a:t>11</a:t>
            </a:fld>
            <a:endParaRPr lang="en-US"/>
          </a:p>
        </p:txBody>
      </p:sp>
    </p:spTree>
    <p:extLst>
      <p:ext uri="{BB962C8B-B14F-4D97-AF65-F5344CB8AC3E}">
        <p14:creationId xmlns:p14="http://schemas.microsoft.com/office/powerpoint/2010/main" val="4175280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from Pottawatomie County, Kansas. Copyright Jill Haukos</a:t>
            </a:r>
          </a:p>
        </p:txBody>
      </p:sp>
      <p:sp>
        <p:nvSpPr>
          <p:cNvPr id="4" name="Slide Number Placeholder 3"/>
          <p:cNvSpPr>
            <a:spLocks noGrp="1"/>
          </p:cNvSpPr>
          <p:nvPr>
            <p:ph type="sldNum" sz="quarter" idx="5"/>
          </p:nvPr>
        </p:nvSpPr>
        <p:spPr/>
        <p:txBody>
          <a:bodyPr/>
          <a:lstStyle/>
          <a:p>
            <a:fld id="{2193AA69-46D6-E24E-BD8D-43908E54CB11}" type="slidenum">
              <a:rPr lang="en-US" smtClean="0"/>
              <a:t>16</a:t>
            </a:fld>
            <a:endParaRPr lang="en-US"/>
          </a:p>
        </p:txBody>
      </p:sp>
    </p:spTree>
    <p:extLst>
      <p:ext uri="{BB962C8B-B14F-4D97-AF65-F5344CB8AC3E}">
        <p14:creationId xmlns:p14="http://schemas.microsoft.com/office/powerpoint/2010/main" val="2103516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8A97E-6644-E489-27F6-58AC4DFA06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8A5E27-5C79-BA0B-298A-612C29D33C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3B7FD9-592A-C472-F502-34E8A6FCC4CC}"/>
              </a:ext>
            </a:extLst>
          </p:cNvPr>
          <p:cNvSpPr>
            <a:spLocks noGrp="1"/>
          </p:cNvSpPr>
          <p:nvPr>
            <p:ph type="dt" sz="half" idx="10"/>
          </p:nvPr>
        </p:nvSpPr>
        <p:spPr/>
        <p:txBody>
          <a:bodyPr/>
          <a:lstStyle/>
          <a:p>
            <a:fld id="{BB74BB83-3FF6-764F-8AEC-F55AC33FA827}" type="datetimeFigureOut">
              <a:rPr lang="en-US" smtClean="0"/>
              <a:t>5/3/23</a:t>
            </a:fld>
            <a:endParaRPr lang="en-US"/>
          </a:p>
        </p:txBody>
      </p:sp>
      <p:sp>
        <p:nvSpPr>
          <p:cNvPr id="5" name="Footer Placeholder 4">
            <a:extLst>
              <a:ext uri="{FF2B5EF4-FFF2-40B4-BE49-F238E27FC236}">
                <a16:creationId xmlns:a16="http://schemas.microsoft.com/office/drawing/2014/main" id="{44D6E55E-9550-2FBC-1326-FEA2032E2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5B3381-402C-F40C-AC61-B3577E1DBB5D}"/>
              </a:ext>
            </a:extLst>
          </p:cNvPr>
          <p:cNvSpPr>
            <a:spLocks noGrp="1"/>
          </p:cNvSpPr>
          <p:nvPr>
            <p:ph type="sldNum" sz="quarter" idx="12"/>
          </p:nvPr>
        </p:nvSpPr>
        <p:spPr/>
        <p:txBody>
          <a:bodyPr/>
          <a:lstStyle/>
          <a:p>
            <a:fld id="{1456211B-1F32-1F47-B908-753D77CB8412}" type="slidenum">
              <a:rPr lang="en-US" smtClean="0"/>
              <a:t>‹#›</a:t>
            </a:fld>
            <a:endParaRPr lang="en-US"/>
          </a:p>
        </p:txBody>
      </p:sp>
    </p:spTree>
    <p:extLst>
      <p:ext uri="{BB962C8B-B14F-4D97-AF65-F5344CB8AC3E}">
        <p14:creationId xmlns:p14="http://schemas.microsoft.com/office/powerpoint/2010/main" val="242877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08A1-69F4-9A0D-9329-82014281F7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5CA177-921A-D0D9-CCAD-6F78082D0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0F7279-57D2-983F-210A-778160F2091D}"/>
              </a:ext>
            </a:extLst>
          </p:cNvPr>
          <p:cNvSpPr>
            <a:spLocks noGrp="1"/>
          </p:cNvSpPr>
          <p:nvPr>
            <p:ph type="dt" sz="half" idx="10"/>
          </p:nvPr>
        </p:nvSpPr>
        <p:spPr/>
        <p:txBody>
          <a:bodyPr/>
          <a:lstStyle/>
          <a:p>
            <a:fld id="{BB74BB83-3FF6-764F-8AEC-F55AC33FA827}" type="datetimeFigureOut">
              <a:rPr lang="en-US" smtClean="0"/>
              <a:t>5/3/23</a:t>
            </a:fld>
            <a:endParaRPr lang="en-US"/>
          </a:p>
        </p:txBody>
      </p:sp>
      <p:sp>
        <p:nvSpPr>
          <p:cNvPr id="5" name="Footer Placeholder 4">
            <a:extLst>
              <a:ext uri="{FF2B5EF4-FFF2-40B4-BE49-F238E27FC236}">
                <a16:creationId xmlns:a16="http://schemas.microsoft.com/office/drawing/2014/main" id="{FB36442E-218F-88A0-A752-3D76A90BE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ACB34E-672A-434C-8362-5018028A371F}"/>
              </a:ext>
            </a:extLst>
          </p:cNvPr>
          <p:cNvSpPr>
            <a:spLocks noGrp="1"/>
          </p:cNvSpPr>
          <p:nvPr>
            <p:ph type="sldNum" sz="quarter" idx="12"/>
          </p:nvPr>
        </p:nvSpPr>
        <p:spPr/>
        <p:txBody>
          <a:bodyPr/>
          <a:lstStyle/>
          <a:p>
            <a:fld id="{1456211B-1F32-1F47-B908-753D77CB8412}" type="slidenum">
              <a:rPr lang="en-US" smtClean="0"/>
              <a:t>‹#›</a:t>
            </a:fld>
            <a:endParaRPr lang="en-US"/>
          </a:p>
        </p:txBody>
      </p:sp>
    </p:spTree>
    <p:extLst>
      <p:ext uri="{BB962C8B-B14F-4D97-AF65-F5344CB8AC3E}">
        <p14:creationId xmlns:p14="http://schemas.microsoft.com/office/powerpoint/2010/main" val="357925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3F60C6-9314-F9E1-46CC-85576BB15E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1BE32B-2A16-C6A8-2DCE-2B5C4CF7A5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E8ABF-44C6-1B39-6B83-4317DD7154F5}"/>
              </a:ext>
            </a:extLst>
          </p:cNvPr>
          <p:cNvSpPr>
            <a:spLocks noGrp="1"/>
          </p:cNvSpPr>
          <p:nvPr>
            <p:ph type="dt" sz="half" idx="10"/>
          </p:nvPr>
        </p:nvSpPr>
        <p:spPr/>
        <p:txBody>
          <a:bodyPr/>
          <a:lstStyle/>
          <a:p>
            <a:fld id="{BB74BB83-3FF6-764F-8AEC-F55AC33FA827}" type="datetimeFigureOut">
              <a:rPr lang="en-US" smtClean="0"/>
              <a:t>5/3/23</a:t>
            </a:fld>
            <a:endParaRPr lang="en-US"/>
          </a:p>
        </p:txBody>
      </p:sp>
      <p:sp>
        <p:nvSpPr>
          <p:cNvPr id="5" name="Footer Placeholder 4">
            <a:extLst>
              <a:ext uri="{FF2B5EF4-FFF2-40B4-BE49-F238E27FC236}">
                <a16:creationId xmlns:a16="http://schemas.microsoft.com/office/drawing/2014/main" id="{566FB8C6-1A63-2A1A-A4C5-07E341D11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384F48-CEEC-2DBD-0054-066DD6D2CAD6}"/>
              </a:ext>
            </a:extLst>
          </p:cNvPr>
          <p:cNvSpPr>
            <a:spLocks noGrp="1"/>
          </p:cNvSpPr>
          <p:nvPr>
            <p:ph type="sldNum" sz="quarter" idx="12"/>
          </p:nvPr>
        </p:nvSpPr>
        <p:spPr/>
        <p:txBody>
          <a:bodyPr/>
          <a:lstStyle/>
          <a:p>
            <a:fld id="{1456211B-1F32-1F47-B908-753D77CB8412}" type="slidenum">
              <a:rPr lang="en-US" smtClean="0"/>
              <a:t>‹#›</a:t>
            </a:fld>
            <a:endParaRPr lang="en-US"/>
          </a:p>
        </p:txBody>
      </p:sp>
    </p:spTree>
    <p:extLst>
      <p:ext uri="{BB962C8B-B14F-4D97-AF65-F5344CB8AC3E}">
        <p14:creationId xmlns:p14="http://schemas.microsoft.com/office/powerpoint/2010/main" val="157658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48AFE-00A8-933E-5CBA-9C9A976FE1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4789A3-6B44-8EA7-62DB-CBC095CCA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568438-01A1-CB82-26CC-DA9ED5B2C378}"/>
              </a:ext>
            </a:extLst>
          </p:cNvPr>
          <p:cNvSpPr>
            <a:spLocks noGrp="1"/>
          </p:cNvSpPr>
          <p:nvPr>
            <p:ph type="dt" sz="half" idx="10"/>
          </p:nvPr>
        </p:nvSpPr>
        <p:spPr/>
        <p:txBody>
          <a:bodyPr/>
          <a:lstStyle/>
          <a:p>
            <a:fld id="{BB74BB83-3FF6-764F-8AEC-F55AC33FA827}" type="datetimeFigureOut">
              <a:rPr lang="en-US" smtClean="0"/>
              <a:t>5/3/23</a:t>
            </a:fld>
            <a:endParaRPr lang="en-US"/>
          </a:p>
        </p:txBody>
      </p:sp>
      <p:sp>
        <p:nvSpPr>
          <p:cNvPr id="5" name="Footer Placeholder 4">
            <a:extLst>
              <a:ext uri="{FF2B5EF4-FFF2-40B4-BE49-F238E27FC236}">
                <a16:creationId xmlns:a16="http://schemas.microsoft.com/office/drawing/2014/main" id="{23EC989B-633A-CA77-AA48-7A9E73471B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DEB09-545B-84E8-3D5B-6CDE0596F440}"/>
              </a:ext>
            </a:extLst>
          </p:cNvPr>
          <p:cNvSpPr>
            <a:spLocks noGrp="1"/>
          </p:cNvSpPr>
          <p:nvPr>
            <p:ph type="sldNum" sz="quarter" idx="12"/>
          </p:nvPr>
        </p:nvSpPr>
        <p:spPr/>
        <p:txBody>
          <a:bodyPr/>
          <a:lstStyle/>
          <a:p>
            <a:fld id="{1456211B-1F32-1F47-B908-753D77CB8412}" type="slidenum">
              <a:rPr lang="en-US" smtClean="0"/>
              <a:t>‹#›</a:t>
            </a:fld>
            <a:endParaRPr lang="en-US"/>
          </a:p>
        </p:txBody>
      </p:sp>
    </p:spTree>
    <p:extLst>
      <p:ext uri="{BB962C8B-B14F-4D97-AF65-F5344CB8AC3E}">
        <p14:creationId xmlns:p14="http://schemas.microsoft.com/office/powerpoint/2010/main" val="285621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CCF4-8C30-926F-A9A2-3B266BACC7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7461FE-38EE-EEB6-7609-BB73CB0F75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56E4DB-6B1E-2A55-6C3B-7E2276184CFA}"/>
              </a:ext>
            </a:extLst>
          </p:cNvPr>
          <p:cNvSpPr>
            <a:spLocks noGrp="1"/>
          </p:cNvSpPr>
          <p:nvPr>
            <p:ph type="dt" sz="half" idx="10"/>
          </p:nvPr>
        </p:nvSpPr>
        <p:spPr/>
        <p:txBody>
          <a:bodyPr/>
          <a:lstStyle/>
          <a:p>
            <a:fld id="{BB74BB83-3FF6-764F-8AEC-F55AC33FA827}" type="datetimeFigureOut">
              <a:rPr lang="en-US" smtClean="0"/>
              <a:t>5/3/23</a:t>
            </a:fld>
            <a:endParaRPr lang="en-US"/>
          </a:p>
        </p:txBody>
      </p:sp>
      <p:sp>
        <p:nvSpPr>
          <p:cNvPr id="5" name="Footer Placeholder 4">
            <a:extLst>
              <a:ext uri="{FF2B5EF4-FFF2-40B4-BE49-F238E27FC236}">
                <a16:creationId xmlns:a16="http://schemas.microsoft.com/office/drawing/2014/main" id="{C937B475-F878-0D9D-7A28-4942D9DE8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4519E2-53CD-9C6E-2CC6-DE608B9F2DD9}"/>
              </a:ext>
            </a:extLst>
          </p:cNvPr>
          <p:cNvSpPr>
            <a:spLocks noGrp="1"/>
          </p:cNvSpPr>
          <p:nvPr>
            <p:ph type="sldNum" sz="quarter" idx="12"/>
          </p:nvPr>
        </p:nvSpPr>
        <p:spPr/>
        <p:txBody>
          <a:bodyPr/>
          <a:lstStyle/>
          <a:p>
            <a:fld id="{1456211B-1F32-1F47-B908-753D77CB8412}" type="slidenum">
              <a:rPr lang="en-US" smtClean="0"/>
              <a:t>‹#›</a:t>
            </a:fld>
            <a:endParaRPr lang="en-US"/>
          </a:p>
        </p:txBody>
      </p:sp>
    </p:spTree>
    <p:extLst>
      <p:ext uri="{BB962C8B-B14F-4D97-AF65-F5344CB8AC3E}">
        <p14:creationId xmlns:p14="http://schemas.microsoft.com/office/powerpoint/2010/main" val="361333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1C80A-3CCE-0E6E-E411-B176A86CCA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6C2D6A-D2F7-A49A-8C28-3A9B9A3CF5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BAAEB0-93EC-F23C-E989-47ED795366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35A86E-AFBD-C6C1-2EF9-93F028D2A665}"/>
              </a:ext>
            </a:extLst>
          </p:cNvPr>
          <p:cNvSpPr>
            <a:spLocks noGrp="1"/>
          </p:cNvSpPr>
          <p:nvPr>
            <p:ph type="dt" sz="half" idx="10"/>
          </p:nvPr>
        </p:nvSpPr>
        <p:spPr/>
        <p:txBody>
          <a:bodyPr/>
          <a:lstStyle/>
          <a:p>
            <a:fld id="{BB74BB83-3FF6-764F-8AEC-F55AC33FA827}" type="datetimeFigureOut">
              <a:rPr lang="en-US" smtClean="0"/>
              <a:t>5/3/23</a:t>
            </a:fld>
            <a:endParaRPr lang="en-US"/>
          </a:p>
        </p:txBody>
      </p:sp>
      <p:sp>
        <p:nvSpPr>
          <p:cNvPr id="6" name="Footer Placeholder 5">
            <a:extLst>
              <a:ext uri="{FF2B5EF4-FFF2-40B4-BE49-F238E27FC236}">
                <a16:creationId xmlns:a16="http://schemas.microsoft.com/office/drawing/2014/main" id="{184C08DA-B56F-9C9D-3100-4DC80998BB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7B5620-DC89-4825-8545-5B47D8C5FD74}"/>
              </a:ext>
            </a:extLst>
          </p:cNvPr>
          <p:cNvSpPr>
            <a:spLocks noGrp="1"/>
          </p:cNvSpPr>
          <p:nvPr>
            <p:ph type="sldNum" sz="quarter" idx="12"/>
          </p:nvPr>
        </p:nvSpPr>
        <p:spPr/>
        <p:txBody>
          <a:bodyPr/>
          <a:lstStyle/>
          <a:p>
            <a:fld id="{1456211B-1F32-1F47-B908-753D77CB8412}" type="slidenum">
              <a:rPr lang="en-US" smtClean="0"/>
              <a:t>‹#›</a:t>
            </a:fld>
            <a:endParaRPr lang="en-US"/>
          </a:p>
        </p:txBody>
      </p:sp>
    </p:spTree>
    <p:extLst>
      <p:ext uri="{BB962C8B-B14F-4D97-AF65-F5344CB8AC3E}">
        <p14:creationId xmlns:p14="http://schemas.microsoft.com/office/powerpoint/2010/main" val="108816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73954-B43D-2F60-81EB-1FB84D2AA0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330B51-5CE0-8D95-B447-71615B7836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9DD259-C9D5-38DE-B6BC-3F9271A9CA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5DCB3D-F55A-8A03-9D42-1F4E26DD5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52DF77-FA2F-3A25-0A50-49F141EA30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3958AF-C320-4251-AA0D-4087816BC4DE}"/>
              </a:ext>
            </a:extLst>
          </p:cNvPr>
          <p:cNvSpPr>
            <a:spLocks noGrp="1"/>
          </p:cNvSpPr>
          <p:nvPr>
            <p:ph type="dt" sz="half" idx="10"/>
          </p:nvPr>
        </p:nvSpPr>
        <p:spPr/>
        <p:txBody>
          <a:bodyPr/>
          <a:lstStyle/>
          <a:p>
            <a:fld id="{BB74BB83-3FF6-764F-8AEC-F55AC33FA827}" type="datetimeFigureOut">
              <a:rPr lang="en-US" smtClean="0"/>
              <a:t>5/3/23</a:t>
            </a:fld>
            <a:endParaRPr lang="en-US"/>
          </a:p>
        </p:txBody>
      </p:sp>
      <p:sp>
        <p:nvSpPr>
          <p:cNvPr id="8" name="Footer Placeholder 7">
            <a:extLst>
              <a:ext uri="{FF2B5EF4-FFF2-40B4-BE49-F238E27FC236}">
                <a16:creationId xmlns:a16="http://schemas.microsoft.com/office/drawing/2014/main" id="{D24DBFC6-6263-5277-B0B5-9ECBD6E097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F7854E-0541-54C0-3552-1D6E8C66AE51}"/>
              </a:ext>
            </a:extLst>
          </p:cNvPr>
          <p:cNvSpPr>
            <a:spLocks noGrp="1"/>
          </p:cNvSpPr>
          <p:nvPr>
            <p:ph type="sldNum" sz="quarter" idx="12"/>
          </p:nvPr>
        </p:nvSpPr>
        <p:spPr/>
        <p:txBody>
          <a:bodyPr/>
          <a:lstStyle/>
          <a:p>
            <a:fld id="{1456211B-1F32-1F47-B908-753D77CB8412}" type="slidenum">
              <a:rPr lang="en-US" smtClean="0"/>
              <a:t>‹#›</a:t>
            </a:fld>
            <a:endParaRPr lang="en-US"/>
          </a:p>
        </p:txBody>
      </p:sp>
    </p:spTree>
    <p:extLst>
      <p:ext uri="{BB962C8B-B14F-4D97-AF65-F5344CB8AC3E}">
        <p14:creationId xmlns:p14="http://schemas.microsoft.com/office/powerpoint/2010/main" val="215647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E64BB-C72A-34E9-78D2-2DA6A85C09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183226-5A46-3A06-230B-EC712F8C371B}"/>
              </a:ext>
            </a:extLst>
          </p:cNvPr>
          <p:cNvSpPr>
            <a:spLocks noGrp="1"/>
          </p:cNvSpPr>
          <p:nvPr>
            <p:ph type="dt" sz="half" idx="10"/>
          </p:nvPr>
        </p:nvSpPr>
        <p:spPr/>
        <p:txBody>
          <a:bodyPr/>
          <a:lstStyle/>
          <a:p>
            <a:fld id="{BB74BB83-3FF6-764F-8AEC-F55AC33FA827}" type="datetimeFigureOut">
              <a:rPr lang="en-US" smtClean="0"/>
              <a:t>5/3/23</a:t>
            </a:fld>
            <a:endParaRPr lang="en-US"/>
          </a:p>
        </p:txBody>
      </p:sp>
      <p:sp>
        <p:nvSpPr>
          <p:cNvPr id="4" name="Footer Placeholder 3">
            <a:extLst>
              <a:ext uri="{FF2B5EF4-FFF2-40B4-BE49-F238E27FC236}">
                <a16:creationId xmlns:a16="http://schemas.microsoft.com/office/drawing/2014/main" id="{8A251E49-3914-200C-0C03-313D28A2E4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3E9406-E7E6-7A1E-BC8C-92D52D8A22A9}"/>
              </a:ext>
            </a:extLst>
          </p:cNvPr>
          <p:cNvSpPr>
            <a:spLocks noGrp="1"/>
          </p:cNvSpPr>
          <p:nvPr>
            <p:ph type="sldNum" sz="quarter" idx="12"/>
          </p:nvPr>
        </p:nvSpPr>
        <p:spPr/>
        <p:txBody>
          <a:bodyPr/>
          <a:lstStyle/>
          <a:p>
            <a:fld id="{1456211B-1F32-1F47-B908-753D77CB8412}" type="slidenum">
              <a:rPr lang="en-US" smtClean="0"/>
              <a:t>‹#›</a:t>
            </a:fld>
            <a:endParaRPr lang="en-US"/>
          </a:p>
        </p:txBody>
      </p:sp>
    </p:spTree>
    <p:extLst>
      <p:ext uri="{BB962C8B-B14F-4D97-AF65-F5344CB8AC3E}">
        <p14:creationId xmlns:p14="http://schemas.microsoft.com/office/powerpoint/2010/main" val="52134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639573-CBCA-58AF-882B-D4B6578F7777}"/>
              </a:ext>
            </a:extLst>
          </p:cNvPr>
          <p:cNvSpPr>
            <a:spLocks noGrp="1"/>
          </p:cNvSpPr>
          <p:nvPr>
            <p:ph type="dt" sz="half" idx="10"/>
          </p:nvPr>
        </p:nvSpPr>
        <p:spPr/>
        <p:txBody>
          <a:bodyPr/>
          <a:lstStyle/>
          <a:p>
            <a:fld id="{BB74BB83-3FF6-764F-8AEC-F55AC33FA827}" type="datetimeFigureOut">
              <a:rPr lang="en-US" smtClean="0"/>
              <a:t>5/3/23</a:t>
            </a:fld>
            <a:endParaRPr lang="en-US"/>
          </a:p>
        </p:txBody>
      </p:sp>
      <p:sp>
        <p:nvSpPr>
          <p:cNvPr id="3" name="Footer Placeholder 2">
            <a:extLst>
              <a:ext uri="{FF2B5EF4-FFF2-40B4-BE49-F238E27FC236}">
                <a16:creationId xmlns:a16="http://schemas.microsoft.com/office/drawing/2014/main" id="{8E9C6968-6FF9-812E-B0D9-13A81321A2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813C8F-B016-014C-0110-A3C27A85C048}"/>
              </a:ext>
            </a:extLst>
          </p:cNvPr>
          <p:cNvSpPr>
            <a:spLocks noGrp="1"/>
          </p:cNvSpPr>
          <p:nvPr>
            <p:ph type="sldNum" sz="quarter" idx="12"/>
          </p:nvPr>
        </p:nvSpPr>
        <p:spPr/>
        <p:txBody>
          <a:bodyPr/>
          <a:lstStyle/>
          <a:p>
            <a:fld id="{1456211B-1F32-1F47-B908-753D77CB8412}" type="slidenum">
              <a:rPr lang="en-US" smtClean="0"/>
              <a:t>‹#›</a:t>
            </a:fld>
            <a:endParaRPr lang="en-US"/>
          </a:p>
        </p:txBody>
      </p:sp>
    </p:spTree>
    <p:extLst>
      <p:ext uri="{BB962C8B-B14F-4D97-AF65-F5344CB8AC3E}">
        <p14:creationId xmlns:p14="http://schemas.microsoft.com/office/powerpoint/2010/main" val="265518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E6E72-CD1D-0FFE-D6F0-7E189C237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04EDFA-9BA7-D1A1-7562-B37D9A3E85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F79CAF-87AF-FB3C-503D-489C9B2671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D39ED4-B560-6D2E-D4F9-C4591471BD8F}"/>
              </a:ext>
            </a:extLst>
          </p:cNvPr>
          <p:cNvSpPr>
            <a:spLocks noGrp="1"/>
          </p:cNvSpPr>
          <p:nvPr>
            <p:ph type="dt" sz="half" idx="10"/>
          </p:nvPr>
        </p:nvSpPr>
        <p:spPr/>
        <p:txBody>
          <a:bodyPr/>
          <a:lstStyle/>
          <a:p>
            <a:fld id="{BB74BB83-3FF6-764F-8AEC-F55AC33FA827}" type="datetimeFigureOut">
              <a:rPr lang="en-US" smtClean="0"/>
              <a:t>5/3/23</a:t>
            </a:fld>
            <a:endParaRPr lang="en-US"/>
          </a:p>
        </p:txBody>
      </p:sp>
      <p:sp>
        <p:nvSpPr>
          <p:cNvPr id="6" name="Footer Placeholder 5">
            <a:extLst>
              <a:ext uri="{FF2B5EF4-FFF2-40B4-BE49-F238E27FC236}">
                <a16:creationId xmlns:a16="http://schemas.microsoft.com/office/drawing/2014/main" id="{C18EC152-70DB-AFAA-103B-5FB47A904A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659B63-796C-0FE5-1374-19B905DBEDB1}"/>
              </a:ext>
            </a:extLst>
          </p:cNvPr>
          <p:cNvSpPr>
            <a:spLocks noGrp="1"/>
          </p:cNvSpPr>
          <p:nvPr>
            <p:ph type="sldNum" sz="quarter" idx="12"/>
          </p:nvPr>
        </p:nvSpPr>
        <p:spPr/>
        <p:txBody>
          <a:bodyPr/>
          <a:lstStyle/>
          <a:p>
            <a:fld id="{1456211B-1F32-1F47-B908-753D77CB8412}" type="slidenum">
              <a:rPr lang="en-US" smtClean="0"/>
              <a:t>‹#›</a:t>
            </a:fld>
            <a:endParaRPr lang="en-US"/>
          </a:p>
        </p:txBody>
      </p:sp>
    </p:spTree>
    <p:extLst>
      <p:ext uri="{BB962C8B-B14F-4D97-AF65-F5344CB8AC3E}">
        <p14:creationId xmlns:p14="http://schemas.microsoft.com/office/powerpoint/2010/main" val="303189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C43DD-4EF4-DAAE-BBC7-02AF25A5B8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5980A9-2F06-B82E-DD70-7CC04165BC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C5BE5F-4612-5B36-A266-CC495A717C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71DDC6-3F83-78AA-A15D-D3CE47A6D419}"/>
              </a:ext>
            </a:extLst>
          </p:cNvPr>
          <p:cNvSpPr>
            <a:spLocks noGrp="1"/>
          </p:cNvSpPr>
          <p:nvPr>
            <p:ph type="dt" sz="half" idx="10"/>
          </p:nvPr>
        </p:nvSpPr>
        <p:spPr/>
        <p:txBody>
          <a:bodyPr/>
          <a:lstStyle/>
          <a:p>
            <a:fld id="{BB74BB83-3FF6-764F-8AEC-F55AC33FA827}" type="datetimeFigureOut">
              <a:rPr lang="en-US" smtClean="0"/>
              <a:t>5/3/23</a:t>
            </a:fld>
            <a:endParaRPr lang="en-US"/>
          </a:p>
        </p:txBody>
      </p:sp>
      <p:sp>
        <p:nvSpPr>
          <p:cNvPr id="6" name="Footer Placeholder 5">
            <a:extLst>
              <a:ext uri="{FF2B5EF4-FFF2-40B4-BE49-F238E27FC236}">
                <a16:creationId xmlns:a16="http://schemas.microsoft.com/office/drawing/2014/main" id="{019F8617-3858-5E23-46FA-D55F993D4F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BC8CF7-0210-4384-0EE6-573FE9953E2C}"/>
              </a:ext>
            </a:extLst>
          </p:cNvPr>
          <p:cNvSpPr>
            <a:spLocks noGrp="1"/>
          </p:cNvSpPr>
          <p:nvPr>
            <p:ph type="sldNum" sz="quarter" idx="12"/>
          </p:nvPr>
        </p:nvSpPr>
        <p:spPr/>
        <p:txBody>
          <a:bodyPr/>
          <a:lstStyle/>
          <a:p>
            <a:fld id="{1456211B-1F32-1F47-B908-753D77CB8412}" type="slidenum">
              <a:rPr lang="en-US" smtClean="0"/>
              <a:t>‹#›</a:t>
            </a:fld>
            <a:endParaRPr lang="en-US"/>
          </a:p>
        </p:txBody>
      </p:sp>
    </p:spTree>
    <p:extLst>
      <p:ext uri="{BB962C8B-B14F-4D97-AF65-F5344CB8AC3E}">
        <p14:creationId xmlns:p14="http://schemas.microsoft.com/office/powerpoint/2010/main" val="129410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C895A5-9EF2-5136-64F2-EA708D796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25E930-0132-C065-7916-FF47B4B80A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49DCC7-5EFB-2887-F420-F3F60BCBD9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4BB83-3FF6-764F-8AEC-F55AC33FA827}" type="datetimeFigureOut">
              <a:rPr lang="en-US" smtClean="0"/>
              <a:t>5/3/23</a:t>
            </a:fld>
            <a:endParaRPr lang="en-US"/>
          </a:p>
        </p:txBody>
      </p:sp>
      <p:sp>
        <p:nvSpPr>
          <p:cNvPr id="5" name="Footer Placeholder 4">
            <a:extLst>
              <a:ext uri="{FF2B5EF4-FFF2-40B4-BE49-F238E27FC236}">
                <a16:creationId xmlns:a16="http://schemas.microsoft.com/office/drawing/2014/main" id="{74A5DA29-BD17-07B0-5BAA-CB75386B4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083305-394E-F626-6215-4492335300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56211B-1F32-1F47-B908-753D77CB8412}" type="slidenum">
              <a:rPr lang="en-US" smtClean="0"/>
              <a:t>‹#›</a:t>
            </a:fld>
            <a:endParaRPr lang="en-US"/>
          </a:p>
        </p:txBody>
      </p:sp>
    </p:spTree>
    <p:extLst>
      <p:ext uri="{BB962C8B-B14F-4D97-AF65-F5344CB8AC3E}">
        <p14:creationId xmlns:p14="http://schemas.microsoft.com/office/powerpoint/2010/main" val="2497633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070C9-8A2F-EBC8-D1F8-A9FACB0B7F5F}"/>
              </a:ext>
            </a:extLst>
          </p:cNvPr>
          <p:cNvSpPr>
            <a:spLocks noGrp="1"/>
          </p:cNvSpPr>
          <p:nvPr>
            <p:ph type="ctrTitle"/>
          </p:nvPr>
        </p:nvSpPr>
        <p:spPr>
          <a:xfrm>
            <a:off x="7464614" y="1783959"/>
            <a:ext cx="4087306" cy="2889114"/>
          </a:xfrm>
        </p:spPr>
        <p:txBody>
          <a:bodyPr anchor="b">
            <a:normAutofit/>
          </a:bodyPr>
          <a:lstStyle/>
          <a:p>
            <a:pPr algn="l"/>
            <a:r>
              <a:rPr lang="en-US" sz="5400"/>
              <a:t>The Prairie</a:t>
            </a:r>
          </a:p>
        </p:txBody>
      </p:sp>
      <p:sp>
        <p:nvSpPr>
          <p:cNvPr id="3" name="Subtitle 2">
            <a:extLst>
              <a:ext uri="{FF2B5EF4-FFF2-40B4-BE49-F238E27FC236}">
                <a16:creationId xmlns:a16="http://schemas.microsoft.com/office/drawing/2014/main" id="{12226AB4-756F-76D5-2FBA-DA5C3431A996}"/>
              </a:ext>
            </a:extLst>
          </p:cNvPr>
          <p:cNvSpPr>
            <a:spLocks noGrp="1"/>
          </p:cNvSpPr>
          <p:nvPr>
            <p:ph type="subTitle" idx="1"/>
          </p:nvPr>
        </p:nvSpPr>
        <p:spPr>
          <a:xfrm>
            <a:off x="7464612" y="4750893"/>
            <a:ext cx="4087305" cy="1147863"/>
          </a:xfrm>
        </p:spPr>
        <p:txBody>
          <a:bodyPr anchor="t">
            <a:normAutofit/>
          </a:bodyPr>
          <a:lstStyle/>
          <a:p>
            <a:pPr algn="l"/>
            <a:r>
              <a:rPr lang="en-US" sz="2000"/>
              <a:t>An introduction</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Landscape with green rolling hills">
            <a:extLst>
              <a:ext uri="{FF2B5EF4-FFF2-40B4-BE49-F238E27FC236}">
                <a16:creationId xmlns:a16="http://schemas.microsoft.com/office/drawing/2014/main" id="{F68C8B34-F610-A922-D25C-114325037AA8}"/>
              </a:ext>
            </a:extLst>
          </p:cNvPr>
          <p:cNvPicPr>
            <a:picLocks noChangeAspect="1"/>
          </p:cNvPicPr>
          <p:nvPr/>
        </p:nvPicPr>
        <p:blipFill rotWithShape="1">
          <a:blip r:embed="rId2"/>
          <a:srcRect l="16989" r="14858"/>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8855058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3">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E364F53-E394-CD3E-02B6-E309F5335557}"/>
              </a:ext>
            </a:extLst>
          </p:cNvPr>
          <p:cNvSpPr>
            <a:spLocks noGrp="1"/>
          </p:cNvSpPr>
          <p:nvPr>
            <p:ph idx="1"/>
          </p:nvPr>
        </p:nvSpPr>
        <p:spPr>
          <a:xfrm>
            <a:off x="455315" y="475015"/>
            <a:ext cx="4438843" cy="5642572"/>
          </a:xfrm>
        </p:spPr>
        <p:txBody>
          <a:bodyPr>
            <a:normAutofit lnSpcReduction="10000"/>
          </a:bodyPr>
          <a:lstStyle/>
          <a:p>
            <a:r>
              <a:rPr lang="en-US" dirty="0">
                <a:latin typeface="+mj-lt"/>
              </a:rPr>
              <a:t>The grassland biome is important to the world’s ecology and to human survival.</a:t>
            </a:r>
          </a:p>
          <a:p>
            <a:endParaRPr lang="en-US" sz="1000" dirty="0">
              <a:latin typeface="+mj-lt"/>
            </a:endParaRPr>
          </a:p>
          <a:p>
            <a:r>
              <a:rPr lang="en-US" dirty="0">
                <a:latin typeface="+mj-lt"/>
              </a:rPr>
              <a:t>This is where most of the world’s agriculture occurs.</a:t>
            </a:r>
          </a:p>
          <a:p>
            <a:endParaRPr lang="en-US" sz="1100" dirty="0">
              <a:latin typeface="+mj-lt"/>
            </a:endParaRPr>
          </a:p>
          <a:p>
            <a:r>
              <a:rPr lang="en-US" dirty="0">
                <a:latin typeface="+mj-lt"/>
              </a:rPr>
              <a:t>Where many large populations of grazing animals may be found – including bison and cattle.</a:t>
            </a:r>
          </a:p>
          <a:p>
            <a:endParaRPr lang="en-US" sz="1200" dirty="0">
              <a:latin typeface="+mj-lt"/>
            </a:endParaRPr>
          </a:p>
          <a:p>
            <a:r>
              <a:rPr lang="en-US" dirty="0">
                <a:latin typeface="+mj-lt"/>
              </a:rPr>
              <a:t>Now, let’s focus on the prairies of North America…</a:t>
            </a:r>
          </a:p>
        </p:txBody>
      </p:sp>
      <p:pic>
        <p:nvPicPr>
          <p:cNvPr id="9" name="Picture 8" descr="A field of plants with a sunset in the background&#10;&#10;Description automatically generated with low confidence">
            <a:extLst>
              <a:ext uri="{FF2B5EF4-FFF2-40B4-BE49-F238E27FC236}">
                <a16:creationId xmlns:a16="http://schemas.microsoft.com/office/drawing/2014/main" id="{B790049A-E684-26D7-1568-54330ED144CB}"/>
              </a:ext>
            </a:extLst>
          </p:cNvPr>
          <p:cNvPicPr>
            <a:picLocks noChangeAspect="1"/>
          </p:cNvPicPr>
          <p:nvPr/>
        </p:nvPicPr>
        <p:blipFill rotWithShape="1">
          <a:blip r:embed="rId2"/>
          <a:srcRect t="29209" r="-1" b="3200"/>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7" name="Picture 6" descr="A herd of buffalo in a field&#10;&#10;Description automatically generated with medium confidence">
            <a:extLst>
              <a:ext uri="{FF2B5EF4-FFF2-40B4-BE49-F238E27FC236}">
                <a16:creationId xmlns:a16="http://schemas.microsoft.com/office/drawing/2014/main" id="{E5EE74F0-E3AE-1C5C-C575-F699B8DA5182}"/>
              </a:ext>
            </a:extLst>
          </p:cNvPr>
          <p:cNvPicPr>
            <a:picLocks noChangeAspect="1"/>
          </p:cNvPicPr>
          <p:nvPr/>
        </p:nvPicPr>
        <p:blipFill rotWithShape="1">
          <a:blip r:embed="rId3"/>
          <a:srcRect t="33796" b="4954"/>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7889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field of flowers&#10;&#10;Description automatically generated with low confidence">
            <a:extLst>
              <a:ext uri="{FF2B5EF4-FFF2-40B4-BE49-F238E27FC236}">
                <a16:creationId xmlns:a16="http://schemas.microsoft.com/office/drawing/2014/main" id="{A1C20836-3EB9-8E3A-3748-17F6E50818CA}"/>
              </a:ext>
            </a:extLst>
          </p:cNvPr>
          <p:cNvPicPr>
            <a:picLocks noChangeAspect="1"/>
          </p:cNvPicPr>
          <p:nvPr/>
        </p:nvPicPr>
        <p:blipFill rotWithShape="1">
          <a:blip r:embed="rId3"/>
          <a:srcRect t="17566" b="7434"/>
          <a:stretch/>
        </p:blipFill>
        <p:spPr>
          <a:xfrm>
            <a:off x="78830"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70EC0E0A-EDFF-03A7-79C9-545287A5EBB7}"/>
              </a:ext>
            </a:extLst>
          </p:cNvPr>
          <p:cNvSpPr>
            <a:spLocks noGrp="1"/>
          </p:cNvSpPr>
          <p:nvPr>
            <p:ph type="title"/>
          </p:nvPr>
        </p:nvSpPr>
        <p:spPr>
          <a:xfrm>
            <a:off x="709448" y="1913950"/>
            <a:ext cx="4204137" cy="1342754"/>
          </a:xfrm>
        </p:spPr>
        <p:txBody>
          <a:bodyPr>
            <a:normAutofit/>
          </a:bodyPr>
          <a:lstStyle/>
          <a:p>
            <a:pPr algn="ctr"/>
            <a:r>
              <a:rPr lang="en-US" sz="5400" dirty="0"/>
              <a:t>Prairie</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5FDBBC7-D4EC-4766-89B1-21D43640589E}"/>
              </a:ext>
            </a:extLst>
          </p:cNvPr>
          <p:cNvSpPr>
            <a:spLocks noGrp="1"/>
          </p:cNvSpPr>
          <p:nvPr>
            <p:ph idx="1"/>
          </p:nvPr>
        </p:nvSpPr>
        <p:spPr>
          <a:xfrm>
            <a:off x="525516" y="3417573"/>
            <a:ext cx="4593021" cy="2619839"/>
          </a:xfrm>
        </p:spPr>
        <p:txBody>
          <a:bodyPr anchor="ctr">
            <a:normAutofit/>
          </a:bodyPr>
          <a:lstStyle/>
          <a:p>
            <a:r>
              <a:rPr lang="en-US" sz="3200" dirty="0">
                <a:latin typeface="+mj-lt"/>
              </a:rPr>
              <a:t>Is a French word meaning “meadow”</a:t>
            </a:r>
          </a:p>
          <a:p>
            <a:r>
              <a:rPr lang="en-US" sz="3200" dirty="0">
                <a:latin typeface="+mj-lt"/>
              </a:rPr>
              <a:t>Is only located on North America</a:t>
            </a:r>
          </a:p>
          <a:p>
            <a:pPr marL="0" indent="0">
              <a:buNone/>
            </a:pPr>
            <a:endParaRPr lang="en-US" sz="1800" dirty="0"/>
          </a:p>
        </p:txBody>
      </p:sp>
    </p:spTree>
    <p:extLst>
      <p:ext uri="{BB962C8B-B14F-4D97-AF65-F5344CB8AC3E}">
        <p14:creationId xmlns:p14="http://schemas.microsoft.com/office/powerpoint/2010/main" val="125744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EFC920F-B85A-4068-BD93-41064EDE9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C559108-BBAE-426C-8564-051D2BA6DD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5" name="Rectangle 14">
              <a:extLst>
                <a:ext uri="{FF2B5EF4-FFF2-40B4-BE49-F238E27FC236}">
                  <a16:creationId xmlns:a16="http://schemas.microsoft.com/office/drawing/2014/main" id="{42BC35EE-6650-42D2-AEFB-4B7CD1AFC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952C743-9049-4DFB-878B-2AB07B6E4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5ABF8B-7B6E-5387-C065-DFAF725068F0}"/>
              </a:ext>
            </a:extLst>
          </p:cNvPr>
          <p:cNvSpPr>
            <a:spLocks noGrp="1"/>
          </p:cNvSpPr>
          <p:nvPr>
            <p:ph type="title"/>
          </p:nvPr>
        </p:nvSpPr>
        <p:spPr>
          <a:xfrm>
            <a:off x="1099425" y="1238081"/>
            <a:ext cx="4709345" cy="962953"/>
          </a:xfrm>
        </p:spPr>
        <p:txBody>
          <a:bodyPr anchor="b">
            <a:normAutofit/>
          </a:bodyPr>
          <a:lstStyle/>
          <a:p>
            <a:r>
              <a:rPr lang="en-US" sz="2900"/>
              <a:t>There are 3 types of prairies in North America</a:t>
            </a:r>
          </a:p>
        </p:txBody>
      </p:sp>
      <p:sp>
        <p:nvSpPr>
          <p:cNvPr id="20" name="Rectangle 19">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9885" y="2372170"/>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462AEA9-4A8D-8AC9-EA6C-9C44AF225DE2}"/>
              </a:ext>
            </a:extLst>
          </p:cNvPr>
          <p:cNvSpPr>
            <a:spLocks noGrp="1"/>
          </p:cNvSpPr>
          <p:nvPr>
            <p:ph idx="1"/>
          </p:nvPr>
        </p:nvSpPr>
        <p:spPr>
          <a:xfrm>
            <a:off x="1100736" y="2508105"/>
            <a:ext cx="5688371" cy="3073475"/>
          </a:xfrm>
        </p:spPr>
        <p:txBody>
          <a:bodyPr anchor="ctr">
            <a:normAutofit/>
          </a:bodyPr>
          <a:lstStyle/>
          <a:p>
            <a:r>
              <a:rPr lang="en-US" sz="3200" dirty="0">
                <a:latin typeface="+mj-lt"/>
              </a:rPr>
              <a:t>Short-grass prairie – yellow area</a:t>
            </a:r>
          </a:p>
          <a:p>
            <a:r>
              <a:rPr lang="en-US" sz="3200" dirty="0">
                <a:latin typeface="+mj-lt"/>
              </a:rPr>
              <a:t>Mixed-grass prairie – blue-green area</a:t>
            </a:r>
          </a:p>
          <a:p>
            <a:r>
              <a:rPr lang="en-US" sz="3200" dirty="0">
                <a:latin typeface="+mj-lt"/>
              </a:rPr>
              <a:t>Tallgrass prairie – green area</a:t>
            </a:r>
          </a:p>
          <a:p>
            <a:pPr marL="0" indent="0">
              <a:buNone/>
            </a:pPr>
            <a:endParaRPr lang="en-US" sz="2400" dirty="0">
              <a:latin typeface="+mj-lt"/>
            </a:endParaRPr>
          </a:p>
        </p:txBody>
      </p:sp>
      <p:pic>
        <p:nvPicPr>
          <p:cNvPr id="7" name="Picture 6" descr="Map&#10;&#10;Description automatically generated">
            <a:extLst>
              <a:ext uri="{FF2B5EF4-FFF2-40B4-BE49-F238E27FC236}">
                <a16:creationId xmlns:a16="http://schemas.microsoft.com/office/drawing/2014/main" id="{DED087F0-152B-7E6A-CCE1-6339F6CD4F3E}"/>
              </a:ext>
            </a:extLst>
          </p:cNvPr>
          <p:cNvPicPr>
            <a:picLocks noChangeAspect="1"/>
          </p:cNvPicPr>
          <p:nvPr/>
        </p:nvPicPr>
        <p:blipFill rotWithShape="1">
          <a:blip r:embed="rId2"/>
          <a:srcRect l="13190" r="2076" b="-2"/>
          <a:stretch/>
        </p:blipFill>
        <p:spPr>
          <a:xfrm>
            <a:off x="6789107" y="922919"/>
            <a:ext cx="4678357" cy="5217689"/>
          </a:xfrm>
          <a:prstGeom prst="rect">
            <a:avLst/>
          </a:prstGeom>
        </p:spPr>
      </p:pic>
    </p:spTree>
    <p:extLst>
      <p:ext uri="{BB962C8B-B14F-4D97-AF65-F5344CB8AC3E}">
        <p14:creationId xmlns:p14="http://schemas.microsoft.com/office/powerpoint/2010/main" val="331156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p&#10;&#10;Description automatically generated">
            <a:extLst>
              <a:ext uri="{FF2B5EF4-FFF2-40B4-BE49-F238E27FC236}">
                <a16:creationId xmlns:a16="http://schemas.microsoft.com/office/drawing/2014/main" id="{AAC2D71D-0EF6-C57C-8E09-2EDF7E8E023C}"/>
              </a:ext>
            </a:extLst>
          </p:cNvPr>
          <p:cNvPicPr>
            <a:picLocks noGrp="1" noChangeAspect="1"/>
          </p:cNvPicPr>
          <p:nvPr>
            <p:ph idx="1"/>
          </p:nvPr>
        </p:nvPicPr>
        <p:blipFill rotWithShape="1">
          <a:blip r:embed="rId2"/>
          <a:srcRect r="2076" b="-2"/>
          <a:stretch/>
        </p:blipFill>
        <p:spPr>
          <a:xfrm>
            <a:off x="5952393" y="667945"/>
            <a:ext cx="5925454" cy="5715710"/>
          </a:xfrm>
          <a:prstGeom prst="rect">
            <a:avLst/>
          </a:prstGeom>
        </p:spPr>
      </p:pic>
      <p:sp>
        <p:nvSpPr>
          <p:cNvPr id="5" name="TextBox 4">
            <a:extLst>
              <a:ext uri="{FF2B5EF4-FFF2-40B4-BE49-F238E27FC236}">
                <a16:creationId xmlns:a16="http://schemas.microsoft.com/office/drawing/2014/main" id="{54A8C322-4319-8E7F-65A3-0104CA18A9F9}"/>
              </a:ext>
            </a:extLst>
          </p:cNvPr>
          <p:cNvSpPr txBox="1"/>
          <p:nvPr/>
        </p:nvSpPr>
        <p:spPr>
          <a:xfrm>
            <a:off x="626302" y="474345"/>
            <a:ext cx="6338170" cy="5909310"/>
          </a:xfrm>
          <a:prstGeom prst="rect">
            <a:avLst/>
          </a:prstGeom>
          <a:noFill/>
        </p:spPr>
        <p:txBody>
          <a:bodyPr wrap="square" rtlCol="0">
            <a:spAutoFit/>
          </a:bodyPr>
          <a:lstStyle/>
          <a:p>
            <a:r>
              <a:rPr lang="en-US" sz="2400" dirty="0"/>
              <a:t>There is ONE big difference between the 3 different kinds of prairies in North America.</a:t>
            </a:r>
          </a:p>
          <a:p>
            <a:endParaRPr lang="en-US" sz="2400" dirty="0"/>
          </a:p>
          <a:p>
            <a:r>
              <a:rPr lang="en-US" sz="2400" dirty="0"/>
              <a:t>What do you think that difference might be?</a:t>
            </a:r>
          </a:p>
          <a:p>
            <a:endParaRPr lang="en-US" sz="2400" dirty="0"/>
          </a:p>
          <a:p>
            <a:r>
              <a:rPr lang="en-US" sz="2400" dirty="0"/>
              <a:t>ANSWER:</a:t>
            </a:r>
          </a:p>
          <a:p>
            <a:endParaRPr lang="en-US" sz="2400" dirty="0"/>
          </a:p>
          <a:p>
            <a:r>
              <a:rPr lang="en-US" sz="2400" dirty="0"/>
              <a:t>The amount of rainfall!</a:t>
            </a:r>
          </a:p>
          <a:p>
            <a:endParaRPr lang="en-US" sz="2400" dirty="0"/>
          </a:p>
          <a:p>
            <a:r>
              <a:rPr lang="en-US" sz="2400" dirty="0"/>
              <a:t>The western-most prairie (shortgrass) gets the least amount of rain and the eastern-most prairie (tallgrass) gets the most rain.</a:t>
            </a:r>
          </a:p>
          <a:p>
            <a:endParaRPr lang="en-US" sz="2400" dirty="0"/>
          </a:p>
          <a:p>
            <a:r>
              <a:rPr lang="en-US" sz="2400" dirty="0"/>
              <a:t>Simply…the more rain a prairie gets, the taller the grass will grow</a:t>
            </a:r>
          </a:p>
          <a:p>
            <a:endParaRPr lang="en-US" dirty="0"/>
          </a:p>
        </p:txBody>
      </p:sp>
    </p:spTree>
    <p:extLst>
      <p:ext uri="{BB962C8B-B14F-4D97-AF65-F5344CB8AC3E}">
        <p14:creationId xmlns:p14="http://schemas.microsoft.com/office/powerpoint/2010/main" val="196214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dissolv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dissolve">
                                      <p:cBhvr>
                                        <p:cTn id="27" dur="5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dissolve">
                                      <p:cBhvr>
                                        <p:cTn id="3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E3E4E-9953-6BAC-ECB5-6503501C6010}"/>
              </a:ext>
            </a:extLst>
          </p:cNvPr>
          <p:cNvSpPr>
            <a:spLocks noGrp="1"/>
          </p:cNvSpPr>
          <p:nvPr>
            <p:ph type="title"/>
          </p:nvPr>
        </p:nvSpPr>
        <p:spPr>
          <a:xfrm>
            <a:off x="481013" y="3752849"/>
            <a:ext cx="3290887" cy="2452687"/>
          </a:xfrm>
        </p:spPr>
        <p:txBody>
          <a:bodyPr anchor="ctr">
            <a:normAutofit/>
          </a:bodyPr>
          <a:lstStyle/>
          <a:p>
            <a:r>
              <a:rPr lang="en-US" sz="3600" dirty="0"/>
              <a:t>But…</a:t>
            </a:r>
          </a:p>
        </p:txBody>
      </p:sp>
      <p:pic>
        <p:nvPicPr>
          <p:cNvPr id="5" name="Picture 4" descr="A picture containing tree, outdoor, field, distance&#10;&#10;Description automatically generated">
            <a:extLst>
              <a:ext uri="{FF2B5EF4-FFF2-40B4-BE49-F238E27FC236}">
                <a16:creationId xmlns:a16="http://schemas.microsoft.com/office/drawing/2014/main" id="{DB08C85C-78AB-9E89-E7DA-393AB9C207DB}"/>
              </a:ext>
            </a:extLst>
          </p:cNvPr>
          <p:cNvPicPr>
            <a:picLocks noChangeAspect="1"/>
          </p:cNvPicPr>
          <p:nvPr/>
        </p:nvPicPr>
        <p:blipFill rotWithShape="1">
          <a:blip r:embed="rId2"/>
          <a:srcRect r="60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33182921-2CA7-CA60-8A31-E75F796D8A6E}"/>
              </a:ext>
            </a:extLst>
          </p:cNvPr>
          <p:cNvSpPr>
            <a:spLocks noGrp="1"/>
          </p:cNvSpPr>
          <p:nvPr>
            <p:ph idx="1"/>
          </p:nvPr>
        </p:nvSpPr>
        <p:spPr>
          <a:xfrm>
            <a:off x="2066796" y="3752850"/>
            <a:ext cx="9642600" cy="2452687"/>
          </a:xfrm>
        </p:spPr>
        <p:txBody>
          <a:bodyPr anchor="ctr">
            <a:normAutofit lnSpcReduction="10000"/>
          </a:bodyPr>
          <a:lstStyle/>
          <a:p>
            <a:r>
              <a:rPr lang="en-US" sz="2400" dirty="0">
                <a:latin typeface="+mj-lt"/>
              </a:rPr>
              <a:t>Prairies still get less rain than most forests.</a:t>
            </a:r>
          </a:p>
          <a:p>
            <a:endParaRPr lang="en-US" sz="1100" dirty="0">
              <a:latin typeface="+mj-lt"/>
            </a:endParaRPr>
          </a:p>
          <a:p>
            <a:r>
              <a:rPr lang="en-US" sz="2400" dirty="0">
                <a:latin typeface="+mj-lt"/>
              </a:rPr>
              <a:t>AND – the rainfall in a prairie is not predictable.</a:t>
            </a:r>
          </a:p>
          <a:p>
            <a:endParaRPr lang="en-US" sz="1100" dirty="0">
              <a:latin typeface="+mj-lt"/>
            </a:endParaRPr>
          </a:p>
          <a:p>
            <a:r>
              <a:rPr lang="en-US" sz="2400" dirty="0">
                <a:latin typeface="+mj-lt"/>
              </a:rPr>
              <a:t>Trees need lots of water and they need the rain to come at predictable times, like in the spring and summer. That doesn’t always happen in a prairie.</a:t>
            </a:r>
          </a:p>
        </p:txBody>
      </p:sp>
    </p:spTree>
    <p:extLst>
      <p:ext uri="{BB962C8B-B14F-4D97-AF65-F5344CB8AC3E}">
        <p14:creationId xmlns:p14="http://schemas.microsoft.com/office/powerpoint/2010/main" val="202266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assy hill with a blue sky&#10;&#10;Description automatically generated with low confidence">
            <a:extLst>
              <a:ext uri="{FF2B5EF4-FFF2-40B4-BE49-F238E27FC236}">
                <a16:creationId xmlns:a16="http://schemas.microsoft.com/office/drawing/2014/main" id="{775EB54F-88A3-2E47-8AF7-03B916A7E0C8}"/>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
        <p:nvSpPr>
          <p:cNvPr id="15"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1FAE51-06B0-684B-B9C7-1FCDE6A0BB7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What you should see in a prairie…</a:t>
            </a:r>
          </a:p>
        </p:txBody>
      </p:sp>
      <p:cxnSp>
        <p:nvCxnSpPr>
          <p:cNvPr id="16"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7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ree in a field&#10;&#10;Description automatically generated with medium confidence">
            <a:extLst>
              <a:ext uri="{FF2B5EF4-FFF2-40B4-BE49-F238E27FC236}">
                <a16:creationId xmlns:a16="http://schemas.microsoft.com/office/drawing/2014/main" id="{16BBB65F-2EA1-B1BD-D4B5-3D45FA5DEA2B}"/>
              </a:ext>
            </a:extLst>
          </p:cNvPr>
          <p:cNvPicPr>
            <a:picLocks noChangeAspect="1"/>
          </p:cNvPicPr>
          <p:nvPr/>
        </p:nvPicPr>
        <p:blipFill rotWithShape="1">
          <a:blip r:embed="rId3"/>
          <a:srcRect t="5436"/>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233CD3C-FCC1-426A-C18E-BA0D991E59AA}"/>
              </a:ext>
            </a:extLst>
          </p:cNvPr>
          <p:cNvSpPr>
            <a:spLocks noGrp="1"/>
          </p:cNvSpPr>
          <p:nvPr>
            <p:ph idx="1"/>
          </p:nvPr>
        </p:nvSpPr>
        <p:spPr>
          <a:xfrm>
            <a:off x="838200" y="498764"/>
            <a:ext cx="3822189" cy="5678199"/>
          </a:xfrm>
        </p:spPr>
        <p:txBody>
          <a:bodyPr>
            <a:normAutofit lnSpcReduction="10000"/>
          </a:bodyPr>
          <a:lstStyle/>
          <a:p>
            <a:r>
              <a:rPr lang="en-US" dirty="0">
                <a:latin typeface="+mj-lt"/>
              </a:rPr>
              <a:t>You will see lots of grasses and wildflowers (also known as “forbs”) here</a:t>
            </a:r>
          </a:p>
          <a:p>
            <a:endParaRPr lang="en-US" dirty="0">
              <a:latin typeface="+mj-lt"/>
            </a:endParaRPr>
          </a:p>
          <a:p>
            <a:r>
              <a:rPr lang="en-US" dirty="0">
                <a:latin typeface="+mj-lt"/>
              </a:rPr>
              <a:t>You won’t see many trees – except where there’s a good supply of water (e.g. along a creek)</a:t>
            </a:r>
          </a:p>
          <a:p>
            <a:endParaRPr lang="en-US" dirty="0">
              <a:latin typeface="+mj-lt"/>
            </a:endParaRPr>
          </a:p>
          <a:p>
            <a:r>
              <a:rPr lang="en-US" dirty="0">
                <a:latin typeface="+mj-lt"/>
              </a:rPr>
              <a:t>Trees need LOTS of water and most prairies don’t have much water</a:t>
            </a:r>
          </a:p>
          <a:p>
            <a:endParaRPr lang="en-US" sz="2000" dirty="0"/>
          </a:p>
        </p:txBody>
      </p:sp>
    </p:spTree>
    <p:extLst>
      <p:ext uri="{BB962C8B-B14F-4D97-AF65-F5344CB8AC3E}">
        <p14:creationId xmlns:p14="http://schemas.microsoft.com/office/powerpoint/2010/main" val="82780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grass, sky, outdoor, field&#10;&#10;Description automatically generated">
            <a:extLst>
              <a:ext uri="{FF2B5EF4-FFF2-40B4-BE49-F238E27FC236}">
                <a16:creationId xmlns:a16="http://schemas.microsoft.com/office/drawing/2014/main" id="{F5859AB0-C70C-C001-011C-84EC61333943}"/>
              </a:ext>
            </a:extLst>
          </p:cNvPr>
          <p:cNvPicPr>
            <a:picLocks noChangeAspect="1"/>
          </p:cNvPicPr>
          <p:nvPr/>
        </p:nvPicPr>
        <p:blipFill rotWithShape="1">
          <a:blip r:embed="rId2"/>
          <a:srcRect l="2686" r="2847" b="2"/>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8B51BDB-4095-4932-1471-F86C93B73E98}"/>
              </a:ext>
            </a:extLst>
          </p:cNvPr>
          <p:cNvSpPr>
            <a:spLocks noGrp="1"/>
          </p:cNvSpPr>
          <p:nvPr>
            <p:ph idx="1"/>
          </p:nvPr>
        </p:nvSpPr>
        <p:spPr>
          <a:xfrm>
            <a:off x="237506" y="629392"/>
            <a:ext cx="4422883" cy="5547571"/>
          </a:xfrm>
        </p:spPr>
        <p:txBody>
          <a:bodyPr>
            <a:normAutofit/>
          </a:bodyPr>
          <a:lstStyle/>
          <a:p>
            <a:r>
              <a:rPr lang="en-US" dirty="0">
                <a:latin typeface="+mj-lt"/>
              </a:rPr>
              <a:t>Because prairies can  </a:t>
            </a:r>
          </a:p>
          <a:p>
            <a:pPr lvl="1">
              <a:buFont typeface="Wingdings" pitchFamily="2" charset="2"/>
              <a:buChar char="ü"/>
            </a:pPr>
            <a:r>
              <a:rPr lang="en-US" dirty="0">
                <a:latin typeface="+mj-lt"/>
              </a:rPr>
              <a:t>  be flat</a:t>
            </a:r>
          </a:p>
          <a:p>
            <a:pPr marL="811212" lvl="1" indent="-342900">
              <a:buFont typeface="Wingdings" pitchFamily="2" charset="2"/>
              <a:buChar char="ü"/>
            </a:pPr>
            <a:r>
              <a:rPr lang="en-US" dirty="0">
                <a:latin typeface="+mj-lt"/>
              </a:rPr>
              <a:t>have deep, nutritious soil  </a:t>
            </a:r>
          </a:p>
          <a:p>
            <a:pPr marL="287338" lvl="1" indent="0">
              <a:buNone/>
            </a:pPr>
            <a:r>
              <a:rPr lang="en-US" dirty="0">
                <a:latin typeface="+mj-lt"/>
              </a:rPr>
              <a:t>they became a great place for agricultural crops.</a:t>
            </a:r>
          </a:p>
          <a:p>
            <a:endParaRPr lang="en-US" sz="1800" dirty="0">
              <a:latin typeface="+mj-lt"/>
            </a:endParaRPr>
          </a:p>
          <a:p>
            <a:r>
              <a:rPr lang="en-US" dirty="0">
                <a:latin typeface="+mj-lt"/>
              </a:rPr>
              <a:t>Corn &amp; wheat = large grasses. </a:t>
            </a:r>
          </a:p>
          <a:p>
            <a:endParaRPr lang="en-US" sz="1800" dirty="0">
              <a:latin typeface="+mj-lt"/>
            </a:endParaRPr>
          </a:p>
          <a:p>
            <a:r>
              <a:rPr lang="en-US" dirty="0">
                <a:latin typeface="+mj-lt"/>
              </a:rPr>
              <a:t>Corn kernel and wheat grain = seeds from those grasses. </a:t>
            </a:r>
          </a:p>
        </p:txBody>
      </p:sp>
    </p:spTree>
    <p:extLst>
      <p:ext uri="{BB962C8B-B14F-4D97-AF65-F5344CB8AC3E}">
        <p14:creationId xmlns:p14="http://schemas.microsoft.com/office/powerpoint/2010/main" val="80058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5EC389-5C04-725F-DC38-CF89C34F10FE}"/>
              </a:ext>
            </a:extLst>
          </p:cNvPr>
          <p:cNvSpPr>
            <a:spLocks noGrp="1"/>
          </p:cNvSpPr>
          <p:nvPr>
            <p:ph type="title"/>
          </p:nvPr>
        </p:nvSpPr>
        <p:spPr>
          <a:xfrm>
            <a:off x="643467" y="321734"/>
            <a:ext cx="10905066" cy="1135737"/>
          </a:xfrm>
        </p:spPr>
        <p:txBody>
          <a:bodyPr>
            <a:normAutofit/>
          </a:bodyPr>
          <a:lstStyle/>
          <a:p>
            <a:r>
              <a:rPr lang="en-US" sz="3600"/>
              <a:t>Because prairies are great places for field/row crops, much of the original tallgrass prairie is gone…</a:t>
            </a:r>
          </a:p>
        </p:txBody>
      </p:sp>
      <p:sp>
        <p:nvSpPr>
          <p:cNvPr id="3" name="Content Placeholder 2">
            <a:extLst>
              <a:ext uri="{FF2B5EF4-FFF2-40B4-BE49-F238E27FC236}">
                <a16:creationId xmlns:a16="http://schemas.microsoft.com/office/drawing/2014/main" id="{F95E8D05-7463-8C50-DB5D-8F3DF06AD717}"/>
              </a:ext>
            </a:extLst>
          </p:cNvPr>
          <p:cNvSpPr>
            <a:spLocks noGrp="1"/>
          </p:cNvSpPr>
          <p:nvPr>
            <p:ph idx="1"/>
          </p:nvPr>
        </p:nvSpPr>
        <p:spPr>
          <a:xfrm>
            <a:off x="643469" y="1782981"/>
            <a:ext cx="4008384" cy="4393982"/>
          </a:xfrm>
        </p:spPr>
        <p:txBody>
          <a:bodyPr>
            <a:normAutofit/>
          </a:bodyPr>
          <a:lstStyle/>
          <a:p>
            <a:r>
              <a:rPr lang="en-US" sz="2400" dirty="0">
                <a:latin typeface="+mj-lt"/>
              </a:rPr>
              <a:t>The tallgrass prairie especially, gets enough predictable rain to support crops. </a:t>
            </a:r>
          </a:p>
          <a:p>
            <a:endParaRPr lang="en-US" sz="2400" dirty="0">
              <a:latin typeface="+mj-lt"/>
            </a:endParaRPr>
          </a:p>
          <a:p>
            <a:r>
              <a:rPr lang="en-US" sz="2400" dirty="0">
                <a:latin typeface="+mj-lt"/>
              </a:rPr>
              <a:t>Where the soil is rich and deep, the prairie has been plowed, and thus, lost.</a:t>
            </a:r>
          </a:p>
        </p:txBody>
      </p:sp>
      <p:grpSp>
        <p:nvGrpSpPr>
          <p:cNvPr id="12"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icture containing grass, outdoor, green, plant&#10;&#10;Description automatically generated">
            <a:extLst>
              <a:ext uri="{FF2B5EF4-FFF2-40B4-BE49-F238E27FC236}">
                <a16:creationId xmlns:a16="http://schemas.microsoft.com/office/drawing/2014/main" id="{D8A98942-7015-9334-3085-3E2096165AF5}"/>
              </a:ext>
            </a:extLst>
          </p:cNvPr>
          <p:cNvPicPr>
            <a:picLocks noChangeAspect="1"/>
          </p:cNvPicPr>
          <p:nvPr/>
        </p:nvPicPr>
        <p:blipFill>
          <a:blip r:embed="rId3"/>
          <a:stretch>
            <a:fillRect/>
          </a:stretch>
        </p:blipFill>
        <p:spPr>
          <a:xfrm>
            <a:off x="5295320" y="1900368"/>
            <a:ext cx="6253212" cy="4127118"/>
          </a:xfrm>
          <a:prstGeom prst="rect">
            <a:avLst/>
          </a:prstGeom>
        </p:spPr>
      </p:pic>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3269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4" name="Freeform: Shape 13">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AF28B414-1C38-02ED-0295-ED57111DD8C3}"/>
              </a:ext>
            </a:extLst>
          </p:cNvPr>
          <p:cNvSpPr>
            <a:spLocks noGrp="1"/>
          </p:cNvSpPr>
          <p:nvPr>
            <p:ph idx="1"/>
          </p:nvPr>
        </p:nvSpPr>
        <p:spPr>
          <a:xfrm>
            <a:off x="391886" y="332509"/>
            <a:ext cx="3757165" cy="5798291"/>
          </a:xfrm>
        </p:spPr>
        <p:txBody>
          <a:bodyPr>
            <a:normAutofit/>
          </a:bodyPr>
          <a:lstStyle/>
          <a:p>
            <a:r>
              <a:rPr lang="en-US" dirty="0">
                <a:solidFill>
                  <a:schemeClr val="bg1">
                    <a:alpha val="60000"/>
                  </a:schemeClr>
                </a:solidFill>
                <a:latin typeface="+mj-lt"/>
              </a:rPr>
              <a:t>Throughout this material keep in mind that the heart of the prairie is underground, with approximately 75-80% of the body of the prairie plants located below the soil.</a:t>
            </a:r>
          </a:p>
          <a:p>
            <a:endParaRPr lang="en-US" dirty="0">
              <a:solidFill>
                <a:schemeClr val="bg1">
                  <a:alpha val="60000"/>
                </a:schemeClr>
              </a:solidFill>
              <a:latin typeface="+mj-lt"/>
            </a:endParaRPr>
          </a:p>
          <a:p>
            <a:r>
              <a:rPr lang="en-US" dirty="0">
                <a:solidFill>
                  <a:schemeClr val="bg1">
                    <a:alpha val="60000"/>
                  </a:schemeClr>
                </a:solidFill>
                <a:latin typeface="+mj-lt"/>
              </a:rPr>
              <a:t>If the sod is plowed, then the prairie is gone. </a:t>
            </a:r>
          </a:p>
          <a:p>
            <a:endParaRPr lang="en-US" sz="2000" dirty="0">
              <a:solidFill>
                <a:schemeClr val="bg1">
                  <a:alpha val="60000"/>
                </a:schemeClr>
              </a:solidFill>
            </a:endParaRPr>
          </a:p>
        </p:txBody>
      </p:sp>
      <p:pic>
        <p:nvPicPr>
          <p:cNvPr id="5" name="Picture 4" descr="A person standing next to a horse drawn carriage&#10;&#10;Description automatically generated with low confidence">
            <a:extLst>
              <a:ext uri="{FF2B5EF4-FFF2-40B4-BE49-F238E27FC236}">
                <a16:creationId xmlns:a16="http://schemas.microsoft.com/office/drawing/2014/main" id="{EA398882-1028-34B2-9506-69303381C759}"/>
              </a:ext>
            </a:extLst>
          </p:cNvPr>
          <p:cNvPicPr>
            <a:picLocks noChangeAspect="1"/>
          </p:cNvPicPr>
          <p:nvPr/>
        </p:nvPicPr>
        <p:blipFill>
          <a:blip r:embed="rId2"/>
          <a:stretch>
            <a:fillRect/>
          </a:stretch>
        </p:blipFill>
        <p:spPr>
          <a:xfrm>
            <a:off x="5411053" y="918078"/>
            <a:ext cx="6014185" cy="5021843"/>
          </a:xfrm>
          <a:prstGeom prst="rect">
            <a:avLst/>
          </a:prstGeom>
        </p:spPr>
      </p:pic>
    </p:spTree>
    <p:extLst>
      <p:ext uri="{BB962C8B-B14F-4D97-AF65-F5344CB8AC3E}">
        <p14:creationId xmlns:p14="http://schemas.microsoft.com/office/powerpoint/2010/main" val="60609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ass, outdoor, sky, field&#10;&#10;Description automatically generated">
            <a:extLst>
              <a:ext uri="{FF2B5EF4-FFF2-40B4-BE49-F238E27FC236}">
                <a16:creationId xmlns:a16="http://schemas.microsoft.com/office/drawing/2014/main" id="{87F0B434-725D-5CF7-6474-2363A428F2B3}"/>
              </a:ext>
            </a:extLst>
          </p:cNvPr>
          <p:cNvPicPr>
            <a:picLocks noChangeAspect="1"/>
          </p:cNvPicPr>
          <p:nvPr/>
        </p:nvPicPr>
        <p:blipFill rotWithShape="1">
          <a:blip r:embed="rId3"/>
          <a:srcRect l="3407" r="1544"/>
          <a:stretch/>
        </p:blipFill>
        <p:spPr>
          <a:xfrm>
            <a:off x="603671" y="-1"/>
            <a:ext cx="11588329" cy="6857999"/>
          </a:xfrm>
          <a:prstGeom prst="rect">
            <a:avLst/>
          </a:prstGeom>
        </p:spPr>
      </p:pic>
      <p:sp>
        <p:nvSpPr>
          <p:cNvPr id="12" name="Rectangle 11">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4823F8-ACC8-D87F-615B-D60812EFBC55}"/>
              </a:ext>
            </a:extLst>
          </p:cNvPr>
          <p:cNvSpPr>
            <a:spLocks noGrp="1"/>
          </p:cNvSpPr>
          <p:nvPr>
            <p:ph type="title"/>
          </p:nvPr>
        </p:nvSpPr>
        <p:spPr>
          <a:xfrm>
            <a:off x="964768" y="571929"/>
            <a:ext cx="3874686" cy="2147520"/>
          </a:xfrm>
        </p:spPr>
        <p:txBody>
          <a:bodyPr>
            <a:normAutofit/>
          </a:bodyPr>
          <a:lstStyle/>
          <a:p>
            <a:r>
              <a:rPr lang="en-US" dirty="0">
                <a:solidFill>
                  <a:schemeClr val="bg1"/>
                </a:solidFill>
              </a:rPr>
              <a:t>Prairies are part of the Grassland biome</a:t>
            </a:r>
          </a:p>
        </p:txBody>
      </p:sp>
      <p:sp>
        <p:nvSpPr>
          <p:cNvPr id="14"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7"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BCC46D-DF89-5804-601F-ADEDC63EE006}"/>
              </a:ext>
            </a:extLst>
          </p:cNvPr>
          <p:cNvSpPr>
            <a:spLocks noGrp="1"/>
          </p:cNvSpPr>
          <p:nvPr>
            <p:ph idx="1"/>
          </p:nvPr>
        </p:nvSpPr>
        <p:spPr>
          <a:xfrm>
            <a:off x="1166649" y="2719449"/>
            <a:ext cx="3874685" cy="3846889"/>
          </a:xfrm>
        </p:spPr>
        <p:txBody>
          <a:bodyPr anchor="ctr">
            <a:normAutofit/>
          </a:bodyPr>
          <a:lstStyle/>
          <a:p>
            <a:r>
              <a:rPr lang="en-US" dirty="0">
                <a:solidFill>
                  <a:schemeClr val="bg1"/>
                </a:solidFill>
                <a:latin typeface="+mj-lt"/>
              </a:rPr>
              <a:t>Grasslands are found in the central parts of most of the continents (except Antarctica)</a:t>
            </a:r>
          </a:p>
          <a:p>
            <a:endParaRPr lang="en-US" dirty="0">
              <a:solidFill>
                <a:schemeClr val="bg1"/>
              </a:solidFill>
              <a:latin typeface="+mj-lt"/>
            </a:endParaRPr>
          </a:p>
          <a:p>
            <a:r>
              <a:rPr lang="en-US" dirty="0">
                <a:solidFill>
                  <a:schemeClr val="bg1"/>
                </a:solidFill>
                <a:latin typeface="+mj-lt"/>
              </a:rPr>
              <a:t>Grasslands are dominated by GRASSES!</a:t>
            </a:r>
          </a:p>
          <a:p>
            <a:endParaRPr lang="en-US" sz="1800" dirty="0">
              <a:solidFill>
                <a:schemeClr val="bg1"/>
              </a:solidFill>
            </a:endParaRPr>
          </a:p>
        </p:txBody>
      </p:sp>
    </p:spTree>
    <p:extLst>
      <p:ext uri="{BB962C8B-B14F-4D97-AF65-F5344CB8AC3E}">
        <p14:creationId xmlns:p14="http://schemas.microsoft.com/office/powerpoint/2010/main" val="313854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A72FE-1A8E-1E1D-15A8-0FF2A7E777F5}"/>
              </a:ext>
            </a:extLst>
          </p:cNvPr>
          <p:cNvSpPr>
            <a:spLocks noGrp="1"/>
          </p:cNvSpPr>
          <p:nvPr>
            <p:ph type="title"/>
          </p:nvPr>
        </p:nvSpPr>
        <p:spPr>
          <a:xfrm>
            <a:off x="484215" y="356260"/>
            <a:ext cx="3670210" cy="1895327"/>
          </a:xfrm>
        </p:spPr>
        <p:txBody>
          <a:bodyPr>
            <a:normAutofit fontScale="90000"/>
          </a:bodyPr>
          <a:lstStyle/>
          <a:p>
            <a:r>
              <a:rPr lang="en-US" dirty="0"/>
              <a:t>Most of the original tallgrass prairie is gone…</a:t>
            </a:r>
          </a:p>
        </p:txBody>
      </p:sp>
      <p:sp>
        <p:nvSpPr>
          <p:cNvPr id="9" name="Content Placeholder 8">
            <a:extLst>
              <a:ext uri="{FF2B5EF4-FFF2-40B4-BE49-F238E27FC236}">
                <a16:creationId xmlns:a16="http://schemas.microsoft.com/office/drawing/2014/main" id="{CEFE02B9-3BC2-D416-75B3-E9D5F7070C24}"/>
              </a:ext>
            </a:extLst>
          </p:cNvPr>
          <p:cNvSpPr>
            <a:spLocks noGrp="1"/>
          </p:cNvSpPr>
          <p:nvPr>
            <p:ph idx="1"/>
          </p:nvPr>
        </p:nvSpPr>
        <p:spPr>
          <a:xfrm>
            <a:off x="225631" y="2438400"/>
            <a:ext cx="3928794" cy="3785419"/>
          </a:xfrm>
        </p:spPr>
        <p:txBody>
          <a:bodyPr>
            <a:normAutofit/>
          </a:bodyPr>
          <a:lstStyle/>
          <a:p>
            <a:r>
              <a:rPr lang="en-US" sz="2400" dirty="0">
                <a:latin typeface="+mj-lt"/>
              </a:rPr>
              <a:t>We’re going to learn about the prairie that is left.</a:t>
            </a:r>
          </a:p>
          <a:p>
            <a:r>
              <a:rPr lang="en-US" sz="2400" dirty="0">
                <a:latin typeface="+mj-lt"/>
              </a:rPr>
              <a:t>What affects its growth.</a:t>
            </a:r>
          </a:p>
          <a:p>
            <a:r>
              <a:rPr lang="en-US" sz="2400" dirty="0">
                <a:latin typeface="+mj-lt"/>
              </a:rPr>
              <a:t>The connection between the prairie and the grazers who feed on it – including bison.</a:t>
            </a:r>
          </a:p>
          <a:p>
            <a:r>
              <a:rPr lang="en-US" sz="2400" dirty="0">
                <a:latin typeface="+mj-lt"/>
              </a:rPr>
              <a:t>Where you can go to see some of the remaining tallgrass prairie. </a:t>
            </a: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Map&#10;&#10;Description automatically generated">
            <a:extLst>
              <a:ext uri="{FF2B5EF4-FFF2-40B4-BE49-F238E27FC236}">
                <a16:creationId xmlns:a16="http://schemas.microsoft.com/office/drawing/2014/main" id="{A876ACA3-66F7-341D-C5D7-D81B29679AC6}"/>
              </a:ext>
            </a:extLst>
          </p:cNvPr>
          <p:cNvPicPr>
            <a:picLocks noChangeAspect="1"/>
          </p:cNvPicPr>
          <p:nvPr/>
        </p:nvPicPr>
        <p:blipFill>
          <a:blip r:embed="rId2"/>
          <a:stretch>
            <a:fillRect/>
          </a:stretch>
        </p:blipFill>
        <p:spPr>
          <a:xfrm>
            <a:off x="5405862" y="1124983"/>
            <a:ext cx="6019331" cy="4604787"/>
          </a:xfrm>
          <a:prstGeom prst="rect">
            <a:avLst/>
          </a:prstGeom>
          <a:effectLst/>
        </p:spPr>
      </p:pic>
    </p:spTree>
    <p:extLst>
      <p:ext uri="{BB962C8B-B14F-4D97-AF65-F5344CB8AC3E}">
        <p14:creationId xmlns:p14="http://schemas.microsoft.com/office/powerpoint/2010/main" val="240755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ssolv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dissolv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dissolve">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dissolve">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3CC502-749B-1C5E-352D-21642DB0ED87}"/>
              </a:ext>
            </a:extLst>
          </p:cNvPr>
          <p:cNvSpPr>
            <a:spLocks noGrp="1"/>
          </p:cNvSpPr>
          <p:nvPr>
            <p:ph idx="1"/>
          </p:nvPr>
        </p:nvSpPr>
        <p:spPr>
          <a:xfrm>
            <a:off x="640080" y="2872899"/>
            <a:ext cx="4537562" cy="3823834"/>
          </a:xfrm>
        </p:spPr>
        <p:txBody>
          <a:bodyPr>
            <a:normAutofit/>
          </a:bodyPr>
          <a:lstStyle/>
          <a:p>
            <a:pPr marL="0" indent="0">
              <a:buNone/>
            </a:pPr>
            <a:endParaRPr lang="en-US" dirty="0">
              <a:latin typeface="+mj-lt"/>
            </a:endParaRPr>
          </a:p>
          <a:p>
            <a:pPr marL="0" indent="0">
              <a:buNone/>
            </a:pPr>
            <a:r>
              <a:rPr lang="en-US" dirty="0">
                <a:latin typeface="+mj-lt"/>
              </a:rPr>
              <a:t>Come join us for the discovery!</a:t>
            </a:r>
          </a:p>
          <a:p>
            <a:pPr marL="0" indent="0">
              <a:buNone/>
            </a:pPr>
            <a:endParaRPr lang="en-US" sz="2200" dirty="0"/>
          </a:p>
        </p:txBody>
      </p:sp>
      <p:pic>
        <p:nvPicPr>
          <p:cNvPr id="5" name="Picture 4" descr="A picture containing grass, outdoor, sky, field&#10;&#10;Description automatically generated">
            <a:extLst>
              <a:ext uri="{FF2B5EF4-FFF2-40B4-BE49-F238E27FC236}">
                <a16:creationId xmlns:a16="http://schemas.microsoft.com/office/drawing/2014/main" id="{AD06070D-BB44-A224-3C03-CDD3ABC0E327}"/>
              </a:ext>
            </a:extLst>
          </p:cNvPr>
          <p:cNvPicPr>
            <a:picLocks noChangeAspect="1"/>
          </p:cNvPicPr>
          <p:nvPr/>
        </p:nvPicPr>
        <p:blipFill rotWithShape="1">
          <a:blip r:embed="rId3"/>
          <a:srcRect l="13015" r="1175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851B5E89-1DB9-A82B-2D92-322E44EC47BC}"/>
              </a:ext>
            </a:extLst>
          </p:cNvPr>
          <p:cNvSpPr txBox="1"/>
          <p:nvPr/>
        </p:nvSpPr>
        <p:spPr>
          <a:xfrm>
            <a:off x="521327" y="436793"/>
            <a:ext cx="5071951" cy="2215991"/>
          </a:xfrm>
          <a:prstGeom prst="rect">
            <a:avLst/>
          </a:prstGeom>
          <a:noFill/>
        </p:spPr>
        <p:txBody>
          <a:bodyPr wrap="square" rtlCol="0">
            <a:spAutoFit/>
          </a:bodyPr>
          <a:lstStyle/>
          <a:p>
            <a:r>
              <a:rPr lang="en-US" sz="2400" dirty="0">
                <a:latin typeface="+mj-lt"/>
              </a:rPr>
              <a:t>Throughout the week we’ll explore prairie ecology through the data collected on the prairie from the Konza Prairie Biological Station, outside of Manhattan Kansas.</a:t>
            </a:r>
          </a:p>
          <a:p>
            <a:endParaRPr lang="en-US" dirty="0"/>
          </a:p>
        </p:txBody>
      </p:sp>
    </p:spTree>
    <p:extLst>
      <p:ext uri="{BB962C8B-B14F-4D97-AF65-F5344CB8AC3E}">
        <p14:creationId xmlns:p14="http://schemas.microsoft.com/office/powerpoint/2010/main" val="61022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Logo, company name&#10;&#10;Description automatically generated">
            <a:extLst>
              <a:ext uri="{FF2B5EF4-FFF2-40B4-BE49-F238E27FC236}">
                <a16:creationId xmlns:a16="http://schemas.microsoft.com/office/drawing/2014/main" id="{21017BF0-0A93-956F-F48A-3A509CE1C5D7}"/>
              </a:ext>
            </a:extLst>
          </p:cNvPr>
          <p:cNvPicPr>
            <a:picLocks noChangeAspect="1"/>
          </p:cNvPicPr>
          <p:nvPr/>
        </p:nvPicPr>
        <p:blipFill>
          <a:blip r:embed="rId2"/>
          <a:stretch>
            <a:fillRect/>
          </a:stretch>
        </p:blipFill>
        <p:spPr>
          <a:xfrm>
            <a:off x="411482" y="1874632"/>
            <a:ext cx="6702552" cy="4256120"/>
          </a:xfrm>
          <a:prstGeom prst="rect">
            <a:avLst/>
          </a:prstGeom>
        </p:spPr>
      </p:pic>
      <p:sp>
        <p:nvSpPr>
          <p:cNvPr id="12" name="Content Placeholder 11">
            <a:extLst>
              <a:ext uri="{FF2B5EF4-FFF2-40B4-BE49-F238E27FC236}">
                <a16:creationId xmlns:a16="http://schemas.microsoft.com/office/drawing/2014/main" id="{A1E3DFAB-6E99-F7BD-C114-64D117AFFA48}"/>
              </a:ext>
            </a:extLst>
          </p:cNvPr>
          <p:cNvSpPr>
            <a:spLocks noGrp="1"/>
          </p:cNvSpPr>
          <p:nvPr>
            <p:ph idx="1"/>
          </p:nvPr>
        </p:nvSpPr>
        <p:spPr>
          <a:xfrm>
            <a:off x="7938752" y="2020824"/>
            <a:ext cx="3455097" cy="3959352"/>
          </a:xfrm>
        </p:spPr>
        <p:txBody>
          <a:bodyPr anchor="ctr">
            <a:normAutofit/>
          </a:bodyPr>
          <a:lstStyle/>
          <a:p>
            <a:pPr marL="0" indent="0" algn="r">
              <a:lnSpc>
                <a:spcPct val="100000"/>
              </a:lnSpc>
              <a:buNone/>
            </a:pPr>
            <a:endParaRPr lang="en-US" sz="1400" dirty="0">
              <a:latin typeface="+mj-lt"/>
            </a:endParaRPr>
          </a:p>
          <a:p>
            <a:pPr marL="0" indent="0" algn="r">
              <a:lnSpc>
                <a:spcPct val="100000"/>
              </a:lnSpc>
              <a:buNone/>
            </a:pPr>
            <a:endParaRPr lang="en-US" sz="1400" dirty="0">
              <a:latin typeface="+mj-lt"/>
            </a:endParaRPr>
          </a:p>
          <a:p>
            <a:pPr marL="0" indent="0" algn="r">
              <a:lnSpc>
                <a:spcPct val="100000"/>
              </a:lnSpc>
              <a:buNone/>
            </a:pPr>
            <a:endParaRPr lang="en-US" sz="1400" dirty="0">
              <a:latin typeface="+mj-lt"/>
            </a:endParaRPr>
          </a:p>
          <a:p>
            <a:pPr marL="0" indent="0" algn="r">
              <a:lnSpc>
                <a:spcPct val="100000"/>
              </a:lnSpc>
              <a:buNone/>
            </a:pPr>
            <a:endParaRPr lang="en-US" sz="1400" dirty="0">
              <a:latin typeface="+mj-lt"/>
            </a:endParaRPr>
          </a:p>
          <a:p>
            <a:pPr marL="0" indent="0" algn="r">
              <a:lnSpc>
                <a:spcPct val="100000"/>
              </a:lnSpc>
              <a:buNone/>
            </a:pPr>
            <a:endParaRPr lang="en-US" sz="1400" dirty="0">
              <a:latin typeface="+mj-lt"/>
            </a:endParaRPr>
          </a:p>
          <a:p>
            <a:pPr marL="0" indent="0" algn="r">
              <a:lnSpc>
                <a:spcPct val="100000"/>
              </a:lnSpc>
              <a:buNone/>
            </a:pPr>
            <a:endParaRPr lang="en-US" sz="1400" dirty="0">
              <a:latin typeface="+mj-lt"/>
            </a:endParaRPr>
          </a:p>
          <a:p>
            <a:pPr marL="0" indent="0" algn="r">
              <a:lnSpc>
                <a:spcPct val="100000"/>
              </a:lnSpc>
              <a:buNone/>
            </a:pPr>
            <a:r>
              <a:rPr lang="en-US" sz="1400" dirty="0">
                <a:latin typeface="+mj-lt"/>
              </a:rPr>
              <a:t>Author:</a:t>
            </a:r>
          </a:p>
          <a:p>
            <a:pPr marL="0" indent="0" algn="r">
              <a:lnSpc>
                <a:spcPct val="100000"/>
              </a:lnSpc>
              <a:spcBef>
                <a:spcPts val="0"/>
              </a:spcBef>
              <a:buNone/>
            </a:pPr>
            <a:endParaRPr lang="en-US" sz="1400" dirty="0">
              <a:latin typeface="+mj-lt"/>
            </a:endParaRPr>
          </a:p>
          <a:p>
            <a:pPr marL="0" indent="0" algn="r">
              <a:lnSpc>
                <a:spcPct val="100000"/>
              </a:lnSpc>
              <a:spcBef>
                <a:spcPts val="0"/>
              </a:spcBef>
              <a:buNone/>
            </a:pPr>
            <a:r>
              <a:rPr lang="en-US" sz="1400" dirty="0">
                <a:latin typeface="+mj-lt"/>
              </a:rPr>
              <a:t>Jill Haukos</a:t>
            </a:r>
          </a:p>
          <a:p>
            <a:pPr marL="0" indent="0" algn="r">
              <a:lnSpc>
                <a:spcPct val="100000"/>
              </a:lnSpc>
              <a:spcBef>
                <a:spcPts val="0"/>
              </a:spcBef>
              <a:buNone/>
            </a:pPr>
            <a:r>
              <a:rPr lang="en-US" sz="1400" dirty="0">
                <a:latin typeface="+mj-lt"/>
              </a:rPr>
              <a:t>Konza Environmental Education Program</a:t>
            </a:r>
          </a:p>
          <a:p>
            <a:pPr marL="0" indent="0" algn="r">
              <a:lnSpc>
                <a:spcPct val="100000"/>
              </a:lnSpc>
              <a:spcBef>
                <a:spcPts val="0"/>
              </a:spcBef>
              <a:buNone/>
            </a:pPr>
            <a:r>
              <a:rPr lang="en-US" sz="1400" dirty="0">
                <a:latin typeface="+mj-lt"/>
              </a:rPr>
              <a:t>Konza Prairie Biological Station</a:t>
            </a:r>
          </a:p>
          <a:p>
            <a:pPr marL="0" indent="0" algn="r">
              <a:lnSpc>
                <a:spcPct val="100000"/>
              </a:lnSpc>
              <a:spcBef>
                <a:spcPts val="0"/>
              </a:spcBef>
              <a:buNone/>
            </a:pPr>
            <a:r>
              <a:rPr lang="en-US" sz="1400" dirty="0">
                <a:latin typeface="+mj-lt"/>
              </a:rPr>
              <a:t>Manhattan, KS</a:t>
            </a:r>
          </a:p>
          <a:p>
            <a:pPr marL="0" indent="0" algn="r">
              <a:lnSpc>
                <a:spcPct val="100000"/>
              </a:lnSpc>
              <a:spcBef>
                <a:spcPts val="0"/>
              </a:spcBef>
              <a:buNone/>
            </a:pPr>
            <a:r>
              <a:rPr lang="en-US" sz="1400" dirty="0">
                <a:latin typeface="+mj-lt"/>
              </a:rPr>
              <a:t>© 2023</a:t>
            </a:r>
          </a:p>
        </p:txBody>
      </p:sp>
    </p:spTree>
    <p:extLst>
      <p:ext uri="{BB962C8B-B14F-4D97-AF65-F5344CB8AC3E}">
        <p14:creationId xmlns:p14="http://schemas.microsoft.com/office/powerpoint/2010/main" val="42832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D5A95F-7A52-4A99-6E93-7290B6191364}"/>
              </a:ext>
            </a:extLst>
          </p:cNvPr>
          <p:cNvSpPr>
            <a:spLocks noGrp="1"/>
          </p:cNvSpPr>
          <p:nvPr>
            <p:ph type="title"/>
          </p:nvPr>
        </p:nvSpPr>
        <p:spPr>
          <a:xfrm>
            <a:off x="630936" y="640080"/>
            <a:ext cx="4657756" cy="1481328"/>
          </a:xfrm>
        </p:spPr>
        <p:txBody>
          <a:bodyPr anchor="b">
            <a:normAutofit fontScale="90000"/>
          </a:bodyPr>
          <a:lstStyle/>
          <a:p>
            <a:r>
              <a:rPr lang="en-US" sz="5400" dirty="0"/>
              <a:t>What’s a biome?</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78F1AB4-BA01-0525-EC67-298FCE51B330}"/>
              </a:ext>
            </a:extLst>
          </p:cNvPr>
          <p:cNvSpPr>
            <a:spLocks noGrp="1"/>
          </p:cNvSpPr>
          <p:nvPr>
            <p:ph idx="1"/>
          </p:nvPr>
        </p:nvSpPr>
        <p:spPr>
          <a:xfrm>
            <a:off x="630936" y="2660904"/>
            <a:ext cx="4287600" cy="3547872"/>
          </a:xfrm>
        </p:spPr>
        <p:txBody>
          <a:bodyPr anchor="t">
            <a:normAutofit/>
          </a:bodyPr>
          <a:lstStyle/>
          <a:p>
            <a:pPr marL="0" indent="0">
              <a:buNone/>
            </a:pPr>
            <a:r>
              <a:rPr lang="en-US" sz="1900" dirty="0">
                <a:latin typeface="+mj-lt"/>
              </a:rPr>
              <a:t>= a broad region of land that is home for specific plants and animals</a:t>
            </a:r>
          </a:p>
          <a:p>
            <a:pPr marL="0" indent="0">
              <a:buNone/>
            </a:pPr>
            <a:endParaRPr lang="en-US" sz="1900" dirty="0">
              <a:latin typeface="+mj-lt"/>
            </a:endParaRPr>
          </a:p>
          <a:p>
            <a:pPr marL="0" indent="0">
              <a:buNone/>
            </a:pPr>
            <a:r>
              <a:rPr lang="en-US" sz="1900" dirty="0">
                <a:latin typeface="+mj-lt"/>
              </a:rPr>
              <a:t>Other biomes:</a:t>
            </a:r>
          </a:p>
          <a:p>
            <a:pPr>
              <a:buFontTx/>
              <a:buChar char="-"/>
            </a:pPr>
            <a:r>
              <a:rPr lang="en-US" sz="1900" dirty="0">
                <a:latin typeface="+mj-lt"/>
              </a:rPr>
              <a:t>Temperate forest</a:t>
            </a:r>
          </a:p>
          <a:p>
            <a:pPr>
              <a:buFontTx/>
              <a:buChar char="-"/>
            </a:pPr>
            <a:r>
              <a:rPr lang="en-US" sz="1900" dirty="0">
                <a:latin typeface="+mj-lt"/>
              </a:rPr>
              <a:t>Coniferous forest</a:t>
            </a:r>
          </a:p>
          <a:p>
            <a:pPr>
              <a:buFontTx/>
              <a:buChar char="-"/>
            </a:pPr>
            <a:r>
              <a:rPr lang="en-US" sz="1900" dirty="0">
                <a:latin typeface="+mj-lt"/>
              </a:rPr>
              <a:t>Desert</a:t>
            </a:r>
          </a:p>
          <a:p>
            <a:pPr>
              <a:buFontTx/>
              <a:buChar char="-"/>
            </a:pPr>
            <a:r>
              <a:rPr lang="en-US" sz="1900" dirty="0">
                <a:latin typeface="+mj-lt"/>
              </a:rPr>
              <a:t>Tundra</a:t>
            </a:r>
          </a:p>
        </p:txBody>
      </p:sp>
      <p:pic>
        <p:nvPicPr>
          <p:cNvPr id="5" name="Picture 4" descr="Diagram&#10;&#10;Description automatically generated">
            <a:extLst>
              <a:ext uri="{FF2B5EF4-FFF2-40B4-BE49-F238E27FC236}">
                <a16:creationId xmlns:a16="http://schemas.microsoft.com/office/drawing/2014/main" id="{82278617-176D-0DBE-F79F-032631379369}"/>
              </a:ext>
            </a:extLst>
          </p:cNvPr>
          <p:cNvPicPr>
            <a:picLocks noChangeAspect="1"/>
          </p:cNvPicPr>
          <p:nvPr/>
        </p:nvPicPr>
        <p:blipFill>
          <a:blip r:embed="rId3"/>
          <a:stretch>
            <a:fillRect/>
          </a:stretch>
        </p:blipFill>
        <p:spPr>
          <a:xfrm>
            <a:off x="5051358" y="1128108"/>
            <a:ext cx="7007820" cy="5080668"/>
          </a:xfrm>
          <a:prstGeom prst="rect">
            <a:avLst/>
          </a:prstGeom>
        </p:spPr>
      </p:pic>
    </p:spTree>
    <p:extLst>
      <p:ext uri="{BB962C8B-B14F-4D97-AF65-F5344CB8AC3E}">
        <p14:creationId xmlns:p14="http://schemas.microsoft.com/office/powerpoint/2010/main" val="114477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89B67B-90A5-AFF3-23BF-6406DA2B4D5E}"/>
              </a:ext>
            </a:extLst>
          </p:cNvPr>
          <p:cNvSpPr>
            <a:spLocks noGrp="1"/>
          </p:cNvSpPr>
          <p:nvPr>
            <p:ph type="title"/>
          </p:nvPr>
        </p:nvSpPr>
        <p:spPr>
          <a:xfrm>
            <a:off x="1036684" y="1152145"/>
            <a:ext cx="3888999" cy="2081506"/>
          </a:xfrm>
        </p:spPr>
        <p:txBody>
          <a:bodyPr vert="horz" lIns="91440" tIns="45720" rIns="91440" bIns="45720" rtlCol="0" anchor="b">
            <a:normAutofit/>
          </a:bodyPr>
          <a:lstStyle/>
          <a:p>
            <a:r>
              <a:rPr lang="en-US" sz="3600" dirty="0"/>
              <a:t>There are different kinds of grasslands – on different continents</a:t>
            </a:r>
          </a:p>
        </p:txBody>
      </p:sp>
      <p:sp>
        <p:nvSpPr>
          <p:cNvPr id="14" name="Content Placeholder 13">
            <a:extLst>
              <a:ext uri="{FF2B5EF4-FFF2-40B4-BE49-F238E27FC236}">
                <a16:creationId xmlns:a16="http://schemas.microsoft.com/office/drawing/2014/main" id="{40546677-5EF2-40C7-7823-79ABF20460D7}"/>
              </a:ext>
            </a:extLst>
          </p:cNvPr>
          <p:cNvSpPr>
            <a:spLocks noGrp="1"/>
          </p:cNvSpPr>
          <p:nvPr>
            <p:ph idx="1"/>
          </p:nvPr>
        </p:nvSpPr>
        <p:spPr>
          <a:xfrm>
            <a:off x="1036684" y="3653598"/>
            <a:ext cx="3953501" cy="2569072"/>
          </a:xfrm>
        </p:spPr>
        <p:txBody>
          <a:bodyPr vert="horz" lIns="91440" tIns="45720" rIns="91440" bIns="45720" rtlCol="0" anchor="t">
            <a:normAutofit/>
          </a:bodyPr>
          <a:lstStyle/>
          <a:p>
            <a:pPr marL="0" indent="0">
              <a:buNone/>
            </a:pPr>
            <a:r>
              <a:rPr lang="en-US" sz="3200" dirty="0">
                <a:latin typeface="+mj-lt"/>
              </a:rPr>
              <a:t>Grasslands are usually found in the MIDDLE of the continent – away from oceans and seas. </a:t>
            </a:r>
          </a:p>
        </p:txBody>
      </p:sp>
      <p:sp>
        <p:nvSpPr>
          <p:cNvPr id="19" name="Rectangle 18">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0924561D-756D-410B-973A-E68C2552C2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22" name="Rectangle 64">
              <a:extLst>
                <a:ext uri="{FF2B5EF4-FFF2-40B4-BE49-F238E27FC236}">
                  <a16:creationId xmlns:a16="http://schemas.microsoft.com/office/drawing/2014/main" id="{77AF0971-0074-4E4E-9318-C1990C6FF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0849707A-24B1-45E4-8493-5DC15C578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E0FFD705-F03C-46B0-ABB9-3C24E0931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520B12C0-88D0-4F6F-9F29-38E4D1D61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DEDD5A45-3641-4FE7-8375-EECF2DC9D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89BF55CA-60FC-479D-A85E-48626FC13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5AFBE5BF-E87A-408F-BBBD-44C3D04C0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1C27CF92-D148-45C8-88B6-F450B63DF1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51CA2232-D147-480C-B1EE-665EE6ACC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7E67D92D-1CA9-43CE-8150-DF504F2BF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7B273169-B674-4C50-A14D-A943B997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DF6183FA-653E-4533-9A0B-D249EC0B1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A82EFE58-AAB0-4925-A176-6FF36BF87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3122AE75-4DBB-4E14-B0CA-DD1EAD89C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4ED7E672-90FC-4E8C-9C43-3AAE391C6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A5C0019E-5136-4C5E-A223-1E1717FD47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29705F60-CFE6-47C5-96E5-05E7731FC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090E047C-18BC-4180-8D10-9F18F517BA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A153194A-C8B1-46DB-9C6B-9847B06FA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5C0235EA-4E98-43EA-9AAE-2BD893DEA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650"/>
            <a:ext cx="606972" cy="362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Map&#10;&#10;Description automatically generated">
            <a:extLst>
              <a:ext uri="{FF2B5EF4-FFF2-40B4-BE49-F238E27FC236}">
                <a16:creationId xmlns:a16="http://schemas.microsoft.com/office/drawing/2014/main" id="{85D6CF05-78F7-A812-F13F-FF9D9E36E7E0}"/>
              </a:ext>
            </a:extLst>
          </p:cNvPr>
          <p:cNvPicPr>
            <a:picLocks noChangeAspect="1"/>
          </p:cNvPicPr>
          <p:nvPr/>
        </p:nvPicPr>
        <p:blipFill>
          <a:blip r:embed="rId3"/>
          <a:stretch>
            <a:fillRect/>
          </a:stretch>
        </p:blipFill>
        <p:spPr>
          <a:xfrm>
            <a:off x="5530397" y="439700"/>
            <a:ext cx="5992386" cy="5587900"/>
          </a:xfrm>
          <a:prstGeom prst="rect">
            <a:avLst/>
          </a:prstGeom>
        </p:spPr>
      </p:pic>
    </p:spTree>
    <p:extLst>
      <p:ext uri="{BB962C8B-B14F-4D97-AF65-F5344CB8AC3E}">
        <p14:creationId xmlns:p14="http://schemas.microsoft.com/office/powerpoint/2010/main" val="7354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9D8F-DB9A-8407-C352-CAFD4F4A1CEE}"/>
              </a:ext>
            </a:extLst>
          </p:cNvPr>
          <p:cNvSpPr>
            <a:spLocks noGrp="1"/>
          </p:cNvSpPr>
          <p:nvPr>
            <p:ph type="title"/>
          </p:nvPr>
        </p:nvSpPr>
        <p:spPr>
          <a:xfrm>
            <a:off x="484214" y="284882"/>
            <a:ext cx="3505495" cy="1622321"/>
          </a:xfrm>
        </p:spPr>
        <p:txBody>
          <a:bodyPr>
            <a:normAutofit/>
          </a:bodyPr>
          <a:lstStyle/>
          <a:p>
            <a:r>
              <a:rPr lang="en-US" dirty="0"/>
              <a:t>Climate in grasslands…</a:t>
            </a:r>
          </a:p>
        </p:txBody>
      </p:sp>
      <p:sp>
        <p:nvSpPr>
          <p:cNvPr id="3" name="Content Placeholder 2">
            <a:extLst>
              <a:ext uri="{FF2B5EF4-FFF2-40B4-BE49-F238E27FC236}">
                <a16:creationId xmlns:a16="http://schemas.microsoft.com/office/drawing/2014/main" id="{34363BB9-5E7D-F87C-4AAD-E370D0A5C826}"/>
              </a:ext>
            </a:extLst>
          </p:cNvPr>
          <p:cNvSpPr>
            <a:spLocks noGrp="1"/>
          </p:cNvSpPr>
          <p:nvPr>
            <p:ph idx="1"/>
          </p:nvPr>
        </p:nvSpPr>
        <p:spPr>
          <a:xfrm>
            <a:off x="442133" y="1961855"/>
            <a:ext cx="3872249" cy="3785419"/>
          </a:xfrm>
        </p:spPr>
        <p:txBody>
          <a:bodyPr>
            <a:noAutofit/>
          </a:bodyPr>
          <a:lstStyle/>
          <a:p>
            <a:r>
              <a:rPr lang="en-US" sz="2400" dirty="0">
                <a:latin typeface="+mj-lt"/>
              </a:rPr>
              <a:t>Grasslands are far away from oceans and seas</a:t>
            </a:r>
          </a:p>
          <a:p>
            <a:endParaRPr lang="en-US" sz="1200" dirty="0">
              <a:latin typeface="+mj-lt"/>
            </a:endParaRPr>
          </a:p>
          <a:p>
            <a:r>
              <a:rPr lang="en-US" sz="2400" dirty="0">
                <a:latin typeface="+mj-lt"/>
              </a:rPr>
              <a:t>Large bodies of water help to moderate a nearby climate, making winters and summers milder</a:t>
            </a:r>
          </a:p>
          <a:p>
            <a:endParaRPr lang="en-US" sz="1200" dirty="0">
              <a:latin typeface="+mj-lt"/>
            </a:endParaRPr>
          </a:p>
          <a:p>
            <a:r>
              <a:rPr lang="en-US" sz="2400" dirty="0">
                <a:latin typeface="+mj-lt"/>
              </a:rPr>
              <a:t>The further away you get from those large bodies of water, the more severe the weather gets</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57D992DD-496A-D18C-77C0-D4D1801A458F}"/>
              </a:ext>
            </a:extLst>
          </p:cNvPr>
          <p:cNvPicPr>
            <a:picLocks noChangeAspect="1"/>
          </p:cNvPicPr>
          <p:nvPr/>
        </p:nvPicPr>
        <p:blipFill>
          <a:blip r:embed="rId2"/>
          <a:stretch>
            <a:fillRect/>
          </a:stretch>
        </p:blipFill>
        <p:spPr>
          <a:xfrm>
            <a:off x="5405862" y="1215273"/>
            <a:ext cx="6019331" cy="4424207"/>
          </a:xfrm>
          <a:prstGeom prst="rect">
            <a:avLst/>
          </a:prstGeom>
          <a:effectLst/>
        </p:spPr>
      </p:pic>
    </p:spTree>
    <p:extLst>
      <p:ext uri="{BB962C8B-B14F-4D97-AF65-F5344CB8AC3E}">
        <p14:creationId xmlns:p14="http://schemas.microsoft.com/office/powerpoint/2010/main" val="32253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field of brown grass&#10;&#10;Description automatically generated with medium confidence">
            <a:extLst>
              <a:ext uri="{FF2B5EF4-FFF2-40B4-BE49-F238E27FC236}">
                <a16:creationId xmlns:a16="http://schemas.microsoft.com/office/drawing/2014/main" id="{FD5E9E9F-5C2C-F43C-12C7-67C539BED13C}"/>
              </a:ext>
            </a:extLst>
          </p:cNvPr>
          <p:cNvPicPr>
            <a:picLocks noChangeAspect="1"/>
          </p:cNvPicPr>
          <p:nvPr/>
        </p:nvPicPr>
        <p:blipFill rotWithShape="1">
          <a:blip r:embed="rId3"/>
          <a:srcRect/>
          <a:stretch/>
        </p:blipFill>
        <p:spPr>
          <a:xfrm>
            <a:off x="78828"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B0661BCD-B108-CCF6-1A76-0509A88BA655}"/>
              </a:ext>
            </a:extLst>
          </p:cNvPr>
          <p:cNvSpPr>
            <a:spLocks noGrp="1"/>
          </p:cNvSpPr>
          <p:nvPr>
            <p:ph type="title"/>
          </p:nvPr>
        </p:nvSpPr>
        <p:spPr>
          <a:xfrm>
            <a:off x="559822" y="2176910"/>
            <a:ext cx="4389878" cy="817374"/>
          </a:xfrm>
        </p:spPr>
        <p:txBody>
          <a:bodyPr>
            <a:normAutofit fontScale="90000"/>
          </a:bodyPr>
          <a:lstStyle/>
          <a:p>
            <a:pPr algn="ctr"/>
            <a:r>
              <a:rPr lang="en-US" sz="3600" dirty="0"/>
              <a:t>Grasses – why do they do well in tough climates?</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E2CB3FB-5541-3AC9-3504-947FACE4725A}"/>
              </a:ext>
            </a:extLst>
          </p:cNvPr>
          <p:cNvSpPr>
            <a:spLocks noGrp="1"/>
          </p:cNvSpPr>
          <p:nvPr>
            <p:ph idx="1"/>
          </p:nvPr>
        </p:nvSpPr>
        <p:spPr>
          <a:xfrm>
            <a:off x="525516" y="3417573"/>
            <a:ext cx="5281518" cy="3161352"/>
          </a:xfrm>
        </p:spPr>
        <p:txBody>
          <a:bodyPr anchor="ctr">
            <a:normAutofit/>
          </a:bodyPr>
          <a:lstStyle/>
          <a:p>
            <a:r>
              <a:rPr lang="en-US" dirty="0">
                <a:latin typeface="+mj-lt"/>
              </a:rPr>
              <a:t>They are specialists at surviving in areas that get hot in the summer and cold in the winter.</a:t>
            </a:r>
          </a:p>
          <a:p>
            <a:r>
              <a:rPr lang="en-US" dirty="0">
                <a:latin typeface="+mj-lt"/>
              </a:rPr>
              <a:t>They also are very good at surviving times of very low rainfall…drought</a:t>
            </a:r>
          </a:p>
        </p:txBody>
      </p:sp>
    </p:spTree>
    <p:extLst>
      <p:ext uri="{BB962C8B-B14F-4D97-AF65-F5344CB8AC3E}">
        <p14:creationId xmlns:p14="http://schemas.microsoft.com/office/powerpoint/2010/main" val="165153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16EB2D-3D36-FD81-4EA0-B23DF05B533A}"/>
              </a:ext>
            </a:extLst>
          </p:cNvPr>
          <p:cNvSpPr>
            <a:spLocks noGrp="1"/>
          </p:cNvSpPr>
          <p:nvPr>
            <p:ph type="title"/>
          </p:nvPr>
        </p:nvSpPr>
        <p:spPr>
          <a:xfrm>
            <a:off x="640080" y="325369"/>
            <a:ext cx="4368602" cy="1956841"/>
          </a:xfrm>
        </p:spPr>
        <p:txBody>
          <a:bodyPr anchor="b">
            <a:normAutofit/>
          </a:bodyPr>
          <a:lstStyle/>
          <a:p>
            <a:r>
              <a:rPr lang="en-US" sz="4200"/>
              <a:t>The secret to the survival of grasses…</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D16542-0D04-8A53-DE31-163AA9BB8BFE}"/>
              </a:ext>
            </a:extLst>
          </p:cNvPr>
          <p:cNvSpPr>
            <a:spLocks noGrp="1"/>
          </p:cNvSpPr>
          <p:nvPr>
            <p:ph idx="1"/>
          </p:nvPr>
        </p:nvSpPr>
        <p:spPr>
          <a:xfrm>
            <a:off x="640080" y="2872899"/>
            <a:ext cx="4561312" cy="3659732"/>
          </a:xfrm>
        </p:spPr>
        <p:txBody>
          <a:bodyPr>
            <a:normAutofit/>
          </a:bodyPr>
          <a:lstStyle/>
          <a:p>
            <a:r>
              <a:rPr lang="en-US" sz="3200" dirty="0">
                <a:latin typeface="+mj-lt"/>
              </a:rPr>
              <a:t>Their roots!!</a:t>
            </a:r>
          </a:p>
          <a:p>
            <a:endParaRPr lang="en-US" sz="2000" dirty="0">
              <a:latin typeface="+mj-lt"/>
            </a:endParaRPr>
          </a:p>
          <a:p>
            <a:r>
              <a:rPr lang="en-US" sz="3200" dirty="0">
                <a:latin typeface="+mj-lt"/>
              </a:rPr>
              <a:t>The thin, fibrous roots of grasses are concentrated in the first 1’ of soil. </a:t>
            </a:r>
          </a:p>
        </p:txBody>
      </p:sp>
      <p:pic>
        <p:nvPicPr>
          <p:cNvPr id="11" name="Picture 10" descr="Diagram&#10;&#10;Description automatically generated">
            <a:extLst>
              <a:ext uri="{FF2B5EF4-FFF2-40B4-BE49-F238E27FC236}">
                <a16:creationId xmlns:a16="http://schemas.microsoft.com/office/drawing/2014/main" id="{0CA3FD0F-6B3C-8CB5-BB25-7601A844AF3B}"/>
              </a:ext>
            </a:extLst>
          </p:cNvPr>
          <p:cNvPicPr>
            <a:picLocks noChangeAspect="1"/>
          </p:cNvPicPr>
          <p:nvPr/>
        </p:nvPicPr>
        <p:blipFill>
          <a:blip r:embed="rId3"/>
          <a:stretch>
            <a:fillRect/>
          </a:stretch>
        </p:blipFill>
        <p:spPr>
          <a:xfrm>
            <a:off x="5107312" y="457571"/>
            <a:ext cx="7155055" cy="5470829"/>
          </a:xfrm>
          <a:prstGeom prst="rect">
            <a:avLst/>
          </a:prstGeom>
        </p:spPr>
      </p:pic>
      <p:cxnSp>
        <p:nvCxnSpPr>
          <p:cNvPr id="21" name="Curved Connector 20">
            <a:extLst>
              <a:ext uri="{FF2B5EF4-FFF2-40B4-BE49-F238E27FC236}">
                <a16:creationId xmlns:a16="http://schemas.microsoft.com/office/drawing/2014/main" id="{68B0FBF4-005B-2842-BCCF-1B9C240E2AC8}"/>
              </a:ext>
            </a:extLst>
          </p:cNvPr>
          <p:cNvCxnSpPr/>
          <p:nvPr/>
        </p:nvCxnSpPr>
        <p:spPr>
          <a:xfrm>
            <a:off x="4982299" y="1415311"/>
            <a:ext cx="1992144" cy="1733797"/>
          </a:xfrm>
          <a:prstGeom prst="curved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563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2" presetClass="entr" presetSubtype="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grass, sky, plant&#10;&#10;Description automatically generated">
            <a:extLst>
              <a:ext uri="{FF2B5EF4-FFF2-40B4-BE49-F238E27FC236}">
                <a16:creationId xmlns:a16="http://schemas.microsoft.com/office/drawing/2014/main" id="{B3FFA583-D3E0-226E-A25E-35DA9F8301CF}"/>
              </a:ext>
            </a:extLst>
          </p:cNvPr>
          <p:cNvPicPr>
            <a:picLocks noGrp="1" noChangeAspect="1"/>
          </p:cNvPicPr>
          <p:nvPr>
            <p:ph idx="1"/>
          </p:nvPr>
        </p:nvPicPr>
        <p:blipFill>
          <a:blip r:embed="rId3"/>
          <a:stretch>
            <a:fillRect/>
          </a:stretch>
        </p:blipFill>
        <p:spPr>
          <a:xfrm>
            <a:off x="1814889" y="313798"/>
            <a:ext cx="10126404" cy="5690075"/>
          </a:xfrm>
        </p:spPr>
      </p:pic>
      <p:cxnSp>
        <p:nvCxnSpPr>
          <p:cNvPr id="7" name="Curved Connector 6">
            <a:extLst>
              <a:ext uri="{FF2B5EF4-FFF2-40B4-BE49-F238E27FC236}">
                <a16:creationId xmlns:a16="http://schemas.microsoft.com/office/drawing/2014/main" id="{6D622D8C-A55A-FDB2-1615-30E7C81D6CD1}"/>
              </a:ext>
            </a:extLst>
          </p:cNvPr>
          <p:cNvCxnSpPr/>
          <p:nvPr/>
        </p:nvCxnSpPr>
        <p:spPr>
          <a:xfrm>
            <a:off x="500743" y="1752600"/>
            <a:ext cx="1199408" cy="1068779"/>
          </a:xfrm>
          <a:prstGeom prst="curved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B401624-0C9B-B1C9-8F0C-237CFC1F736F}"/>
              </a:ext>
            </a:extLst>
          </p:cNvPr>
          <p:cNvSpPr txBox="1"/>
          <p:nvPr/>
        </p:nvSpPr>
        <p:spPr>
          <a:xfrm>
            <a:off x="97038" y="2573884"/>
            <a:ext cx="1717851" cy="3970318"/>
          </a:xfrm>
          <a:prstGeom prst="rect">
            <a:avLst/>
          </a:prstGeom>
          <a:noFill/>
        </p:spPr>
        <p:txBody>
          <a:bodyPr wrap="square" rtlCol="0">
            <a:spAutoFit/>
          </a:bodyPr>
          <a:lstStyle/>
          <a:p>
            <a:r>
              <a:rPr lang="en-US" sz="2800" dirty="0">
                <a:latin typeface="+mj-lt"/>
              </a:rPr>
              <a:t>Grass roots act like sponges, sucking up water super fast when it rains. </a:t>
            </a:r>
          </a:p>
        </p:txBody>
      </p:sp>
    </p:spTree>
    <p:extLst>
      <p:ext uri="{BB962C8B-B14F-4D97-AF65-F5344CB8AC3E}">
        <p14:creationId xmlns:p14="http://schemas.microsoft.com/office/powerpoint/2010/main" val="139591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E6808-D36F-466B-2F3C-F188A9CBA3E1}"/>
              </a:ext>
            </a:extLst>
          </p:cNvPr>
          <p:cNvSpPr>
            <a:spLocks noGrp="1"/>
          </p:cNvSpPr>
          <p:nvPr>
            <p:ph type="title"/>
          </p:nvPr>
        </p:nvSpPr>
        <p:spPr>
          <a:xfrm>
            <a:off x="648929" y="629266"/>
            <a:ext cx="3505495" cy="1622321"/>
          </a:xfrm>
        </p:spPr>
        <p:txBody>
          <a:bodyPr>
            <a:normAutofit/>
          </a:bodyPr>
          <a:lstStyle/>
          <a:p>
            <a:r>
              <a:rPr lang="en-US" sz="3400" dirty="0"/>
              <a:t>Grasses can live through tough times…</a:t>
            </a:r>
          </a:p>
        </p:txBody>
      </p:sp>
      <p:sp>
        <p:nvSpPr>
          <p:cNvPr id="3" name="Content Placeholder 2">
            <a:extLst>
              <a:ext uri="{FF2B5EF4-FFF2-40B4-BE49-F238E27FC236}">
                <a16:creationId xmlns:a16="http://schemas.microsoft.com/office/drawing/2014/main" id="{90C116D6-09B0-FE5F-385B-55EA5ECF6EBD}"/>
              </a:ext>
            </a:extLst>
          </p:cNvPr>
          <p:cNvSpPr>
            <a:spLocks noGrp="1"/>
          </p:cNvSpPr>
          <p:nvPr>
            <p:ph idx="1"/>
          </p:nvPr>
        </p:nvSpPr>
        <p:spPr>
          <a:xfrm>
            <a:off x="648931" y="2438400"/>
            <a:ext cx="3505494" cy="3785419"/>
          </a:xfrm>
        </p:spPr>
        <p:txBody>
          <a:bodyPr>
            <a:normAutofit/>
          </a:bodyPr>
          <a:lstStyle/>
          <a:p>
            <a:r>
              <a:rPr lang="en-US" dirty="0">
                <a:latin typeface="+mj-lt"/>
              </a:rPr>
              <a:t>They have underground structures – called rhizomes – that store food and water. </a:t>
            </a:r>
          </a:p>
          <a:p>
            <a:r>
              <a:rPr lang="en-US" dirty="0">
                <a:latin typeface="+mj-lt"/>
              </a:rPr>
              <a:t>Because of their rhizomes, grasses can survive droughts that last years. </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4B6F6519-05E4-6D9A-2D49-F916C6EA8F26}"/>
              </a:ext>
            </a:extLst>
          </p:cNvPr>
          <p:cNvPicPr>
            <a:picLocks noChangeAspect="1"/>
          </p:cNvPicPr>
          <p:nvPr/>
        </p:nvPicPr>
        <p:blipFill>
          <a:blip r:embed="rId3"/>
          <a:stretch>
            <a:fillRect/>
          </a:stretch>
        </p:blipFill>
        <p:spPr>
          <a:xfrm>
            <a:off x="5405862" y="1230322"/>
            <a:ext cx="6019331" cy="4394110"/>
          </a:xfrm>
          <a:prstGeom prst="rect">
            <a:avLst/>
          </a:prstGeom>
          <a:effectLst/>
        </p:spPr>
      </p:pic>
      <p:cxnSp>
        <p:nvCxnSpPr>
          <p:cNvPr id="6" name="Curved Connector 5">
            <a:extLst>
              <a:ext uri="{FF2B5EF4-FFF2-40B4-BE49-F238E27FC236}">
                <a16:creationId xmlns:a16="http://schemas.microsoft.com/office/drawing/2014/main" id="{9BD6AE0B-8A52-D0D2-5AF6-81D6954032F4}"/>
              </a:ext>
            </a:extLst>
          </p:cNvPr>
          <p:cNvCxnSpPr>
            <a:cxnSpLocks/>
          </p:cNvCxnSpPr>
          <p:nvPr/>
        </p:nvCxnSpPr>
        <p:spPr>
          <a:xfrm rot="16200000" flipH="1">
            <a:off x="5284520" y="1983178"/>
            <a:ext cx="2980705" cy="1128155"/>
          </a:xfrm>
          <a:prstGeom prst="curved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91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dissolve">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1183</Words>
  <Application>Microsoft Macintosh PowerPoint</Application>
  <PresentationFormat>Widescreen</PresentationFormat>
  <Paragraphs>133</Paragraphs>
  <Slides>22</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vt:lpstr>
      <vt:lpstr>Calibri</vt:lpstr>
      <vt:lpstr>Calibri Light</vt:lpstr>
      <vt:lpstr>Wingdings</vt:lpstr>
      <vt:lpstr>Office Theme</vt:lpstr>
      <vt:lpstr>The Prairie</vt:lpstr>
      <vt:lpstr>Prairies are part of the Grassland biome</vt:lpstr>
      <vt:lpstr>What’s a biome?</vt:lpstr>
      <vt:lpstr>There are different kinds of grasslands – on different continents</vt:lpstr>
      <vt:lpstr>Climate in grasslands…</vt:lpstr>
      <vt:lpstr>Grasses – why do they do well in tough climates?</vt:lpstr>
      <vt:lpstr>The secret to the survival of grasses…</vt:lpstr>
      <vt:lpstr>PowerPoint Presentation</vt:lpstr>
      <vt:lpstr>Grasses can live through tough times…</vt:lpstr>
      <vt:lpstr>PowerPoint Presentation</vt:lpstr>
      <vt:lpstr>Prairie</vt:lpstr>
      <vt:lpstr>There are 3 types of prairies in North America</vt:lpstr>
      <vt:lpstr>PowerPoint Presentation</vt:lpstr>
      <vt:lpstr>But…</vt:lpstr>
      <vt:lpstr>What you should see in a prairie…</vt:lpstr>
      <vt:lpstr>PowerPoint Presentation</vt:lpstr>
      <vt:lpstr>PowerPoint Presentation</vt:lpstr>
      <vt:lpstr>Because prairies are great places for field/row crops, much of the original tallgrass prairie is gone…</vt:lpstr>
      <vt:lpstr>PowerPoint Presentation</vt:lpstr>
      <vt:lpstr>Most of the original tallgrass prairie is gone…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Prairie</dc:title>
  <dc:creator>Microsoft Office User</dc:creator>
  <cp:lastModifiedBy>Microsoft Office User</cp:lastModifiedBy>
  <cp:revision>18</cp:revision>
  <dcterms:created xsi:type="dcterms:W3CDTF">2023-02-20T16:17:16Z</dcterms:created>
  <dcterms:modified xsi:type="dcterms:W3CDTF">2023-05-03T18:16:41Z</dcterms:modified>
</cp:coreProperties>
</file>