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63" r:id="rId3"/>
    <p:sldId id="264" r:id="rId4"/>
    <p:sldId id="265" r:id="rId5"/>
    <p:sldId id="266" r:id="rId6"/>
    <p:sldId id="275" r:id="rId7"/>
    <p:sldId id="257" r:id="rId8"/>
    <p:sldId id="258" r:id="rId9"/>
    <p:sldId id="273" r:id="rId10"/>
    <p:sldId id="259" r:id="rId11"/>
    <p:sldId id="261" r:id="rId12"/>
    <p:sldId id="260" r:id="rId13"/>
    <p:sldId id="262" r:id="rId14"/>
    <p:sldId id="267" r:id="rId15"/>
    <p:sldId id="268" r:id="rId16"/>
    <p:sldId id="269" r:id="rId17"/>
    <p:sldId id="270" r:id="rId18"/>
    <p:sldId id="271" r:id="rId19"/>
    <p:sldId id="272" r:id="rId20"/>
    <p:sldId id="274" r:id="rId21"/>
    <p:sldId id="280" r:id="rId22"/>
    <p:sldId id="30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68"/>
    <p:restoredTop sz="51497"/>
  </p:normalViewPr>
  <p:slideViewPr>
    <p:cSldViewPr snapToGrid="0">
      <p:cViewPr varScale="1">
        <p:scale>
          <a:sx n="58" d="100"/>
          <a:sy n="58" d="100"/>
        </p:scale>
        <p:origin x="896" y="1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802709-E84B-344D-B981-770E0DB14701}" type="datetimeFigureOut">
              <a:rPr lang="en-US" smtClean="0"/>
              <a:t>4/10/23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27D075-5DB7-F044-815C-D7BADFE9E664}" type="slidenum">
              <a:rPr lang="en-US" smtClean="0"/>
              <a:t>‹#›</a:t>
            </a:fld>
            <a:endParaRPr lang="en-US"/>
          </a:p>
        </p:txBody>
      </p:sp>
    </p:spTree>
    <p:extLst>
      <p:ext uri="{BB962C8B-B14F-4D97-AF65-F5344CB8AC3E}">
        <p14:creationId xmlns:p14="http://schemas.microsoft.com/office/powerpoint/2010/main" val="1373101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a:t>
            </a:r>
            <a:r>
              <a:rPr lang="en-US" dirty="0"/>
              <a:t>  There could be a large number of different answers here and most of them will be correct!  Grasses provide food for a large number of different animals, including us! </a:t>
            </a:r>
            <a:br>
              <a:rPr lang="en-US" dirty="0"/>
            </a:br>
            <a:r>
              <a:rPr lang="en-US" dirty="0"/>
              <a:t>Grasses are capable of surviving in an area of the world where rain doesn’t always appear when it’s needed and the temperatures can get both very hot and very cold. </a:t>
            </a:r>
          </a:p>
          <a:p>
            <a:endParaRPr lang="en-US" dirty="0"/>
          </a:p>
          <a:p>
            <a:r>
              <a:rPr lang="en-US" dirty="0"/>
              <a:t>The ultimate reason why grasses rule the prairie = their roots</a:t>
            </a:r>
          </a:p>
          <a:p>
            <a:endParaRPr lang="en-US" dirty="0"/>
          </a:p>
          <a:p>
            <a:r>
              <a:rPr lang="en-US" dirty="0"/>
              <a:t>We’ll learn more about the roots of grasses as we move along. </a:t>
            </a:r>
          </a:p>
        </p:txBody>
      </p:sp>
      <p:sp>
        <p:nvSpPr>
          <p:cNvPr id="4" name="Slide Number Placeholder 3"/>
          <p:cNvSpPr>
            <a:spLocks noGrp="1"/>
          </p:cNvSpPr>
          <p:nvPr>
            <p:ph type="sldNum" sz="quarter" idx="5"/>
          </p:nvPr>
        </p:nvSpPr>
        <p:spPr/>
        <p:txBody>
          <a:bodyPr/>
          <a:lstStyle/>
          <a:p>
            <a:fld id="{AF27D075-5DB7-F044-815C-D7BADFE9E664}" type="slidenum">
              <a:rPr lang="en-US" smtClean="0"/>
              <a:t>2</a:t>
            </a:fld>
            <a:endParaRPr lang="en-US"/>
          </a:p>
        </p:txBody>
      </p:sp>
    </p:spTree>
    <p:extLst>
      <p:ext uri="{BB962C8B-B14F-4D97-AF65-F5344CB8AC3E}">
        <p14:creationId xmlns:p14="http://schemas.microsoft.com/office/powerpoint/2010/main" val="611615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7D075-5DB7-F044-815C-D7BADFE9E664}" type="slidenum">
              <a:rPr lang="en-US" smtClean="0"/>
              <a:t>4</a:t>
            </a:fld>
            <a:endParaRPr lang="en-US"/>
          </a:p>
        </p:txBody>
      </p:sp>
    </p:spTree>
    <p:extLst>
      <p:ext uri="{BB962C8B-B14F-4D97-AF65-F5344CB8AC3E}">
        <p14:creationId xmlns:p14="http://schemas.microsoft.com/office/powerpoint/2010/main" val="1142669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a:t>
            </a:r>
            <a:r>
              <a:rPr lang="en-US" dirty="0"/>
              <a:t>  Cool-season grasses grow right away in the spring – March – June</a:t>
            </a:r>
          </a:p>
          <a:p>
            <a:endParaRPr lang="en-US" dirty="0"/>
          </a:p>
          <a:p>
            <a:r>
              <a:rPr lang="en-US" dirty="0"/>
              <a:t>Warm-season grasses take over when the summer kicks in – June - September</a:t>
            </a:r>
          </a:p>
          <a:p>
            <a:endParaRPr lang="en-US" dirty="0"/>
          </a:p>
          <a:p>
            <a:r>
              <a:rPr lang="en-US" dirty="0"/>
              <a:t>They don’t compete with each other because they have different seasons for growing – this is a good thing for both types of grasses. </a:t>
            </a:r>
          </a:p>
        </p:txBody>
      </p:sp>
      <p:sp>
        <p:nvSpPr>
          <p:cNvPr id="4" name="Slide Number Placeholder 3"/>
          <p:cNvSpPr>
            <a:spLocks noGrp="1"/>
          </p:cNvSpPr>
          <p:nvPr>
            <p:ph type="sldNum" sz="quarter" idx="5"/>
          </p:nvPr>
        </p:nvSpPr>
        <p:spPr/>
        <p:txBody>
          <a:bodyPr/>
          <a:lstStyle/>
          <a:p>
            <a:fld id="{AF27D075-5DB7-F044-815C-D7BADFE9E664}" type="slidenum">
              <a:rPr lang="en-US" smtClean="0"/>
              <a:t>7</a:t>
            </a:fld>
            <a:endParaRPr lang="en-US"/>
          </a:p>
        </p:txBody>
      </p:sp>
    </p:spTree>
    <p:extLst>
      <p:ext uri="{BB962C8B-B14F-4D97-AF65-F5344CB8AC3E}">
        <p14:creationId xmlns:p14="http://schemas.microsoft.com/office/powerpoint/2010/main" val="3779960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TEACHER HELP</a:t>
            </a:r>
            <a:r>
              <a:rPr lang="en-US" sz="1200" kern="1200" dirty="0">
                <a:solidFill>
                  <a:schemeClr val="tx1"/>
                </a:solidFill>
                <a:effectLst/>
                <a:latin typeface="+mn-lt"/>
                <a:ea typeface="+mn-ea"/>
                <a:cs typeface="+mn-cs"/>
              </a:rPr>
              <a:t>: the prairie turns from bright green (May) to yellowish-green</a:t>
            </a:r>
          </a:p>
          <a:p>
            <a:r>
              <a:rPr lang="en-US" sz="1200" kern="1200" dirty="0">
                <a:solidFill>
                  <a:schemeClr val="tx1"/>
                </a:solidFill>
                <a:effectLst/>
                <a:latin typeface="+mn-lt"/>
                <a:ea typeface="+mn-ea"/>
                <a:cs typeface="+mn-cs"/>
              </a:rPr>
              <a:t>in July. This signals the transition between the cool-season plants</a:t>
            </a:r>
          </a:p>
          <a:p>
            <a:r>
              <a:rPr lang="en-US" sz="1200" kern="1200" dirty="0">
                <a:solidFill>
                  <a:schemeClr val="tx1"/>
                </a:solidFill>
                <a:effectLst/>
                <a:latin typeface="+mn-lt"/>
                <a:ea typeface="+mn-ea"/>
                <a:cs typeface="+mn-cs"/>
              </a:rPr>
              <a:t>and the warm-season plants. There is another transition in the color of</a:t>
            </a:r>
          </a:p>
          <a:p>
            <a:r>
              <a:rPr lang="en-US" sz="1200" kern="1200" dirty="0">
                <a:solidFill>
                  <a:schemeClr val="tx1"/>
                </a:solidFill>
                <a:effectLst/>
                <a:latin typeface="+mn-lt"/>
                <a:ea typeface="+mn-ea"/>
                <a:cs typeface="+mn-cs"/>
              </a:rPr>
              <a:t>the prairie after the first freeze of autumn – which usually occurs at the</a:t>
            </a:r>
          </a:p>
          <a:p>
            <a:r>
              <a:rPr lang="en-US" sz="1200" kern="1200" dirty="0">
                <a:solidFill>
                  <a:schemeClr val="tx1"/>
                </a:solidFill>
                <a:effectLst/>
                <a:latin typeface="+mn-lt"/>
                <a:ea typeface="+mn-ea"/>
                <a:cs typeface="+mn-cs"/>
              </a:rPr>
              <a:t>end of October or first couple weeks of November. This is when all of the</a:t>
            </a:r>
          </a:p>
          <a:p>
            <a:r>
              <a:rPr lang="en-US" sz="1200" kern="1200" dirty="0">
                <a:solidFill>
                  <a:schemeClr val="tx1"/>
                </a:solidFill>
                <a:effectLst/>
                <a:latin typeface="+mn-lt"/>
                <a:ea typeface="+mn-ea"/>
                <a:cs typeface="+mn-cs"/>
              </a:rPr>
              <a:t>above-ground vegetation dies and the prairie turns golden. The prairie</a:t>
            </a:r>
          </a:p>
          <a:p>
            <a:r>
              <a:rPr lang="en-US" sz="1200" kern="1200" dirty="0">
                <a:solidFill>
                  <a:schemeClr val="tx1"/>
                </a:solidFill>
                <a:effectLst/>
                <a:latin typeface="+mn-lt"/>
                <a:ea typeface="+mn-ea"/>
                <a:cs typeface="+mn-cs"/>
              </a:rPr>
              <a:t>will remain this color until the next spring when it is burned and the new</a:t>
            </a:r>
          </a:p>
          <a:p>
            <a:r>
              <a:rPr lang="en-US" sz="1200" kern="1200" dirty="0">
                <a:solidFill>
                  <a:schemeClr val="tx1"/>
                </a:solidFill>
                <a:effectLst/>
                <a:latin typeface="+mn-lt"/>
                <a:ea typeface="+mn-ea"/>
                <a:cs typeface="+mn-cs"/>
              </a:rPr>
              <a:t>growth comes up a lush green color.</a:t>
            </a:r>
          </a:p>
          <a:p>
            <a:endParaRPr lang="en-US" dirty="0"/>
          </a:p>
        </p:txBody>
      </p:sp>
      <p:sp>
        <p:nvSpPr>
          <p:cNvPr id="4" name="Slide Number Placeholder 3"/>
          <p:cNvSpPr>
            <a:spLocks noGrp="1"/>
          </p:cNvSpPr>
          <p:nvPr>
            <p:ph type="sldNum" sz="quarter" idx="5"/>
          </p:nvPr>
        </p:nvSpPr>
        <p:spPr/>
        <p:txBody>
          <a:bodyPr/>
          <a:lstStyle/>
          <a:p>
            <a:fld id="{AF27D075-5DB7-F044-815C-D7BADFE9E664}" type="slidenum">
              <a:rPr lang="en-US" smtClean="0"/>
              <a:t>10</a:t>
            </a:fld>
            <a:endParaRPr lang="en-US"/>
          </a:p>
        </p:txBody>
      </p:sp>
    </p:spTree>
    <p:extLst>
      <p:ext uri="{BB962C8B-B14F-4D97-AF65-F5344CB8AC3E}">
        <p14:creationId xmlns:p14="http://schemas.microsoft.com/office/powerpoint/2010/main" val="3496326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a:t>
            </a:r>
            <a:r>
              <a:rPr lang="en-US" dirty="0"/>
              <a:t> = you’ll find the answer on the next slide, but it will be interesting to hear what the students think the answer might be. </a:t>
            </a:r>
          </a:p>
        </p:txBody>
      </p:sp>
      <p:sp>
        <p:nvSpPr>
          <p:cNvPr id="4" name="Slide Number Placeholder 3"/>
          <p:cNvSpPr>
            <a:spLocks noGrp="1"/>
          </p:cNvSpPr>
          <p:nvPr>
            <p:ph type="sldNum" sz="quarter" idx="5"/>
          </p:nvPr>
        </p:nvSpPr>
        <p:spPr/>
        <p:txBody>
          <a:bodyPr/>
          <a:lstStyle/>
          <a:p>
            <a:fld id="{AF27D075-5DB7-F044-815C-D7BADFE9E664}" type="slidenum">
              <a:rPr lang="en-US" smtClean="0"/>
              <a:t>12</a:t>
            </a:fld>
            <a:endParaRPr lang="en-US"/>
          </a:p>
        </p:txBody>
      </p:sp>
    </p:spTree>
    <p:extLst>
      <p:ext uri="{BB962C8B-B14F-4D97-AF65-F5344CB8AC3E}">
        <p14:creationId xmlns:p14="http://schemas.microsoft.com/office/powerpoint/2010/main" val="2156401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HELP </a:t>
            </a:r>
            <a:r>
              <a:rPr lang="en-US" dirty="0"/>
              <a:t>= Now that you know that the prairie grasses need to get rain in July in order to get REALLY tall, ask the students if they think the grasses will get tall THIS year. It will require them remembering what the weather was like in July – this might be a real challenge for them!</a:t>
            </a:r>
          </a:p>
        </p:txBody>
      </p:sp>
      <p:sp>
        <p:nvSpPr>
          <p:cNvPr id="4" name="Slide Number Placeholder 3"/>
          <p:cNvSpPr>
            <a:spLocks noGrp="1"/>
          </p:cNvSpPr>
          <p:nvPr>
            <p:ph type="sldNum" sz="quarter" idx="5"/>
          </p:nvPr>
        </p:nvSpPr>
        <p:spPr/>
        <p:txBody>
          <a:bodyPr/>
          <a:lstStyle/>
          <a:p>
            <a:fld id="{AF27D075-5DB7-F044-815C-D7BADFE9E664}" type="slidenum">
              <a:rPr lang="en-US" smtClean="0"/>
              <a:t>13</a:t>
            </a:fld>
            <a:endParaRPr lang="en-US"/>
          </a:p>
        </p:txBody>
      </p:sp>
    </p:spTree>
    <p:extLst>
      <p:ext uri="{BB962C8B-B14F-4D97-AF65-F5344CB8AC3E}">
        <p14:creationId xmlns:p14="http://schemas.microsoft.com/office/powerpoint/2010/main" val="2170345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Answers:</a:t>
            </a:r>
          </a:p>
          <a:p>
            <a:endParaRPr lang="en-US" dirty="0"/>
          </a:p>
          <a:p>
            <a:pPr marL="228600" indent="-228600">
              <a:buAutoNum type="arabicPeriod"/>
            </a:pPr>
            <a:r>
              <a:rPr lang="en-US" dirty="0"/>
              <a:t>Big Bluestem</a:t>
            </a:r>
          </a:p>
          <a:p>
            <a:pPr marL="228600" indent="-228600">
              <a:buAutoNum type="arabicPeriod"/>
            </a:pPr>
            <a:r>
              <a:rPr lang="en-US" dirty="0"/>
              <a:t>Indiangrass</a:t>
            </a:r>
          </a:p>
          <a:p>
            <a:pPr marL="228600" indent="-228600">
              <a:buAutoNum type="arabicPeriod"/>
            </a:pPr>
            <a:r>
              <a:rPr lang="en-US" dirty="0"/>
              <a:t>Switchgrass</a:t>
            </a:r>
          </a:p>
          <a:p>
            <a:pPr marL="228600" indent="-228600">
              <a:buAutoNum type="arabicPeriod"/>
            </a:pPr>
            <a:r>
              <a:rPr lang="en-US" dirty="0"/>
              <a:t>Little Bluestem</a:t>
            </a:r>
          </a:p>
        </p:txBody>
      </p:sp>
      <p:sp>
        <p:nvSpPr>
          <p:cNvPr id="4" name="Slide Number Placeholder 3"/>
          <p:cNvSpPr>
            <a:spLocks noGrp="1"/>
          </p:cNvSpPr>
          <p:nvPr>
            <p:ph type="sldNum" sz="quarter" idx="5"/>
          </p:nvPr>
        </p:nvSpPr>
        <p:spPr/>
        <p:txBody>
          <a:bodyPr/>
          <a:lstStyle/>
          <a:p>
            <a:fld id="{AF27D075-5DB7-F044-815C-D7BADFE9E664}" type="slidenum">
              <a:rPr lang="en-US" smtClean="0"/>
              <a:t>19</a:t>
            </a:fld>
            <a:endParaRPr lang="en-US"/>
          </a:p>
        </p:txBody>
      </p:sp>
    </p:spTree>
    <p:extLst>
      <p:ext uri="{BB962C8B-B14F-4D97-AF65-F5344CB8AC3E}">
        <p14:creationId xmlns:p14="http://schemas.microsoft.com/office/powerpoint/2010/main" val="3105188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26613-B736-8F7F-8943-D52847AF77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05E59A-49FC-F163-1A2E-DFCF703D05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048E58-2753-1F2D-E1B9-0C69BF2F5FC8}"/>
              </a:ext>
            </a:extLst>
          </p:cNvPr>
          <p:cNvSpPr>
            <a:spLocks noGrp="1"/>
          </p:cNvSpPr>
          <p:nvPr>
            <p:ph type="dt" sz="half" idx="10"/>
          </p:nvPr>
        </p:nvSpPr>
        <p:spPr/>
        <p:txBody>
          <a:bodyPr/>
          <a:lstStyle/>
          <a:p>
            <a:fld id="{EF806773-F8C6-D44C-83AE-8FA4EF68FD54}" type="datetimeFigureOut">
              <a:rPr lang="en-US" smtClean="0"/>
              <a:t>4/10/23</a:t>
            </a:fld>
            <a:endParaRPr lang="en-US"/>
          </a:p>
        </p:txBody>
      </p:sp>
      <p:sp>
        <p:nvSpPr>
          <p:cNvPr id="5" name="Footer Placeholder 4">
            <a:extLst>
              <a:ext uri="{FF2B5EF4-FFF2-40B4-BE49-F238E27FC236}">
                <a16:creationId xmlns:a16="http://schemas.microsoft.com/office/drawing/2014/main" id="{D10ADB23-5D65-B13A-AC5B-6FB706C80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D30BE1-8EE0-BAD1-0017-F65A53B0247C}"/>
              </a:ext>
            </a:extLst>
          </p:cNvPr>
          <p:cNvSpPr>
            <a:spLocks noGrp="1"/>
          </p:cNvSpPr>
          <p:nvPr>
            <p:ph type="sldNum" sz="quarter" idx="12"/>
          </p:nvPr>
        </p:nvSpPr>
        <p:spPr/>
        <p:txBody>
          <a:bodyPr/>
          <a:lstStyle/>
          <a:p>
            <a:fld id="{0BE287B7-313B-EF4A-B6F1-A8EC570E4A24}" type="slidenum">
              <a:rPr lang="en-US" smtClean="0"/>
              <a:t>‹#›</a:t>
            </a:fld>
            <a:endParaRPr lang="en-US"/>
          </a:p>
        </p:txBody>
      </p:sp>
    </p:spTree>
    <p:extLst>
      <p:ext uri="{BB962C8B-B14F-4D97-AF65-F5344CB8AC3E}">
        <p14:creationId xmlns:p14="http://schemas.microsoft.com/office/powerpoint/2010/main" val="194638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BA2EA-05CF-1212-1B53-9F8DA7EB0B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221F98-1C4D-9D48-CFC0-72F79BF17D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8FB7FF-39A5-1735-ACAF-2D9A8118E354}"/>
              </a:ext>
            </a:extLst>
          </p:cNvPr>
          <p:cNvSpPr>
            <a:spLocks noGrp="1"/>
          </p:cNvSpPr>
          <p:nvPr>
            <p:ph type="dt" sz="half" idx="10"/>
          </p:nvPr>
        </p:nvSpPr>
        <p:spPr/>
        <p:txBody>
          <a:bodyPr/>
          <a:lstStyle/>
          <a:p>
            <a:fld id="{EF806773-F8C6-D44C-83AE-8FA4EF68FD54}" type="datetimeFigureOut">
              <a:rPr lang="en-US" smtClean="0"/>
              <a:t>4/10/23</a:t>
            </a:fld>
            <a:endParaRPr lang="en-US"/>
          </a:p>
        </p:txBody>
      </p:sp>
      <p:sp>
        <p:nvSpPr>
          <p:cNvPr id="5" name="Footer Placeholder 4">
            <a:extLst>
              <a:ext uri="{FF2B5EF4-FFF2-40B4-BE49-F238E27FC236}">
                <a16:creationId xmlns:a16="http://schemas.microsoft.com/office/drawing/2014/main" id="{180A8623-AD61-82E4-99D9-AE79A78229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44C0C5-DD6F-9451-581B-E47F094A34B7}"/>
              </a:ext>
            </a:extLst>
          </p:cNvPr>
          <p:cNvSpPr>
            <a:spLocks noGrp="1"/>
          </p:cNvSpPr>
          <p:nvPr>
            <p:ph type="sldNum" sz="quarter" idx="12"/>
          </p:nvPr>
        </p:nvSpPr>
        <p:spPr/>
        <p:txBody>
          <a:bodyPr/>
          <a:lstStyle/>
          <a:p>
            <a:fld id="{0BE287B7-313B-EF4A-B6F1-A8EC570E4A24}" type="slidenum">
              <a:rPr lang="en-US" smtClean="0"/>
              <a:t>‹#›</a:t>
            </a:fld>
            <a:endParaRPr lang="en-US"/>
          </a:p>
        </p:txBody>
      </p:sp>
    </p:spTree>
    <p:extLst>
      <p:ext uri="{BB962C8B-B14F-4D97-AF65-F5344CB8AC3E}">
        <p14:creationId xmlns:p14="http://schemas.microsoft.com/office/powerpoint/2010/main" val="243911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2DAF28-B7B4-9767-37AA-31EBFDC3A8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A47B07-B4E7-3D37-F818-90C7A831E3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BF486E-A037-B6B6-FEE5-34461220E18B}"/>
              </a:ext>
            </a:extLst>
          </p:cNvPr>
          <p:cNvSpPr>
            <a:spLocks noGrp="1"/>
          </p:cNvSpPr>
          <p:nvPr>
            <p:ph type="dt" sz="half" idx="10"/>
          </p:nvPr>
        </p:nvSpPr>
        <p:spPr/>
        <p:txBody>
          <a:bodyPr/>
          <a:lstStyle/>
          <a:p>
            <a:fld id="{EF806773-F8C6-D44C-83AE-8FA4EF68FD54}" type="datetimeFigureOut">
              <a:rPr lang="en-US" smtClean="0"/>
              <a:t>4/10/23</a:t>
            </a:fld>
            <a:endParaRPr lang="en-US"/>
          </a:p>
        </p:txBody>
      </p:sp>
      <p:sp>
        <p:nvSpPr>
          <p:cNvPr id="5" name="Footer Placeholder 4">
            <a:extLst>
              <a:ext uri="{FF2B5EF4-FFF2-40B4-BE49-F238E27FC236}">
                <a16:creationId xmlns:a16="http://schemas.microsoft.com/office/drawing/2014/main" id="{3FE4E74B-CB28-808C-E591-B1D09788F9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139CD3-3A7E-A283-84A9-BC559C7A0EFE}"/>
              </a:ext>
            </a:extLst>
          </p:cNvPr>
          <p:cNvSpPr>
            <a:spLocks noGrp="1"/>
          </p:cNvSpPr>
          <p:nvPr>
            <p:ph type="sldNum" sz="quarter" idx="12"/>
          </p:nvPr>
        </p:nvSpPr>
        <p:spPr/>
        <p:txBody>
          <a:bodyPr/>
          <a:lstStyle/>
          <a:p>
            <a:fld id="{0BE287B7-313B-EF4A-B6F1-A8EC570E4A24}" type="slidenum">
              <a:rPr lang="en-US" smtClean="0"/>
              <a:t>‹#›</a:t>
            </a:fld>
            <a:endParaRPr lang="en-US"/>
          </a:p>
        </p:txBody>
      </p:sp>
    </p:spTree>
    <p:extLst>
      <p:ext uri="{BB962C8B-B14F-4D97-AF65-F5344CB8AC3E}">
        <p14:creationId xmlns:p14="http://schemas.microsoft.com/office/powerpoint/2010/main" val="42435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4A689-3568-8FB9-E268-341128225E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362275-9E3C-E119-DDD9-FED02F8671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C7CBCE-1F44-D794-83DF-55272C485B60}"/>
              </a:ext>
            </a:extLst>
          </p:cNvPr>
          <p:cNvSpPr>
            <a:spLocks noGrp="1"/>
          </p:cNvSpPr>
          <p:nvPr>
            <p:ph type="dt" sz="half" idx="10"/>
          </p:nvPr>
        </p:nvSpPr>
        <p:spPr/>
        <p:txBody>
          <a:bodyPr/>
          <a:lstStyle/>
          <a:p>
            <a:fld id="{EF806773-F8C6-D44C-83AE-8FA4EF68FD54}" type="datetimeFigureOut">
              <a:rPr lang="en-US" smtClean="0"/>
              <a:t>4/10/23</a:t>
            </a:fld>
            <a:endParaRPr lang="en-US"/>
          </a:p>
        </p:txBody>
      </p:sp>
      <p:sp>
        <p:nvSpPr>
          <p:cNvPr id="5" name="Footer Placeholder 4">
            <a:extLst>
              <a:ext uri="{FF2B5EF4-FFF2-40B4-BE49-F238E27FC236}">
                <a16:creationId xmlns:a16="http://schemas.microsoft.com/office/drawing/2014/main" id="{66D4F763-54C5-7FA9-C2EF-E5B45036B5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5600DF-42E0-6032-D3AA-6D1D993F6D9B}"/>
              </a:ext>
            </a:extLst>
          </p:cNvPr>
          <p:cNvSpPr>
            <a:spLocks noGrp="1"/>
          </p:cNvSpPr>
          <p:nvPr>
            <p:ph type="sldNum" sz="quarter" idx="12"/>
          </p:nvPr>
        </p:nvSpPr>
        <p:spPr/>
        <p:txBody>
          <a:bodyPr/>
          <a:lstStyle/>
          <a:p>
            <a:fld id="{0BE287B7-313B-EF4A-B6F1-A8EC570E4A24}" type="slidenum">
              <a:rPr lang="en-US" smtClean="0"/>
              <a:t>‹#›</a:t>
            </a:fld>
            <a:endParaRPr lang="en-US"/>
          </a:p>
        </p:txBody>
      </p:sp>
    </p:spTree>
    <p:extLst>
      <p:ext uri="{BB962C8B-B14F-4D97-AF65-F5344CB8AC3E}">
        <p14:creationId xmlns:p14="http://schemas.microsoft.com/office/powerpoint/2010/main" val="316100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5BADD-F931-CA09-1311-E17673BACB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B64CF1-AF34-7987-E0C6-CB2EE96C81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8F116F-34CE-A5FF-4B5C-33BBE9CE03CA}"/>
              </a:ext>
            </a:extLst>
          </p:cNvPr>
          <p:cNvSpPr>
            <a:spLocks noGrp="1"/>
          </p:cNvSpPr>
          <p:nvPr>
            <p:ph type="dt" sz="half" idx="10"/>
          </p:nvPr>
        </p:nvSpPr>
        <p:spPr/>
        <p:txBody>
          <a:bodyPr/>
          <a:lstStyle/>
          <a:p>
            <a:fld id="{EF806773-F8C6-D44C-83AE-8FA4EF68FD54}" type="datetimeFigureOut">
              <a:rPr lang="en-US" smtClean="0"/>
              <a:t>4/10/23</a:t>
            </a:fld>
            <a:endParaRPr lang="en-US"/>
          </a:p>
        </p:txBody>
      </p:sp>
      <p:sp>
        <p:nvSpPr>
          <p:cNvPr id="5" name="Footer Placeholder 4">
            <a:extLst>
              <a:ext uri="{FF2B5EF4-FFF2-40B4-BE49-F238E27FC236}">
                <a16:creationId xmlns:a16="http://schemas.microsoft.com/office/drawing/2014/main" id="{2F2AF837-4871-6057-9621-C05EA20062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8F0991-14B5-3D99-8432-ED4BF295B8D7}"/>
              </a:ext>
            </a:extLst>
          </p:cNvPr>
          <p:cNvSpPr>
            <a:spLocks noGrp="1"/>
          </p:cNvSpPr>
          <p:nvPr>
            <p:ph type="sldNum" sz="quarter" idx="12"/>
          </p:nvPr>
        </p:nvSpPr>
        <p:spPr/>
        <p:txBody>
          <a:bodyPr/>
          <a:lstStyle/>
          <a:p>
            <a:fld id="{0BE287B7-313B-EF4A-B6F1-A8EC570E4A24}" type="slidenum">
              <a:rPr lang="en-US" smtClean="0"/>
              <a:t>‹#›</a:t>
            </a:fld>
            <a:endParaRPr lang="en-US"/>
          </a:p>
        </p:txBody>
      </p:sp>
    </p:spTree>
    <p:extLst>
      <p:ext uri="{BB962C8B-B14F-4D97-AF65-F5344CB8AC3E}">
        <p14:creationId xmlns:p14="http://schemas.microsoft.com/office/powerpoint/2010/main" val="1095392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2E430-75AA-F754-9746-B2A9F647DC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91609C-97CE-815E-84A0-85B3B6607A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34574C-5E94-C1CA-034D-1E7711A3C5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ED816C-2E1D-A11A-ADA2-FBAA8B416158}"/>
              </a:ext>
            </a:extLst>
          </p:cNvPr>
          <p:cNvSpPr>
            <a:spLocks noGrp="1"/>
          </p:cNvSpPr>
          <p:nvPr>
            <p:ph type="dt" sz="half" idx="10"/>
          </p:nvPr>
        </p:nvSpPr>
        <p:spPr/>
        <p:txBody>
          <a:bodyPr/>
          <a:lstStyle/>
          <a:p>
            <a:fld id="{EF806773-F8C6-D44C-83AE-8FA4EF68FD54}" type="datetimeFigureOut">
              <a:rPr lang="en-US" smtClean="0"/>
              <a:t>4/10/23</a:t>
            </a:fld>
            <a:endParaRPr lang="en-US"/>
          </a:p>
        </p:txBody>
      </p:sp>
      <p:sp>
        <p:nvSpPr>
          <p:cNvPr id="6" name="Footer Placeholder 5">
            <a:extLst>
              <a:ext uri="{FF2B5EF4-FFF2-40B4-BE49-F238E27FC236}">
                <a16:creationId xmlns:a16="http://schemas.microsoft.com/office/drawing/2014/main" id="{401EEB04-DBDB-A757-75AE-0E4A941EE1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A63D7D-565D-7CC4-6D8D-9BFDC8BE39CF}"/>
              </a:ext>
            </a:extLst>
          </p:cNvPr>
          <p:cNvSpPr>
            <a:spLocks noGrp="1"/>
          </p:cNvSpPr>
          <p:nvPr>
            <p:ph type="sldNum" sz="quarter" idx="12"/>
          </p:nvPr>
        </p:nvSpPr>
        <p:spPr/>
        <p:txBody>
          <a:bodyPr/>
          <a:lstStyle/>
          <a:p>
            <a:fld id="{0BE287B7-313B-EF4A-B6F1-A8EC570E4A24}" type="slidenum">
              <a:rPr lang="en-US" smtClean="0"/>
              <a:t>‹#›</a:t>
            </a:fld>
            <a:endParaRPr lang="en-US"/>
          </a:p>
        </p:txBody>
      </p:sp>
    </p:spTree>
    <p:extLst>
      <p:ext uri="{BB962C8B-B14F-4D97-AF65-F5344CB8AC3E}">
        <p14:creationId xmlns:p14="http://schemas.microsoft.com/office/powerpoint/2010/main" val="257658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896D3-34AF-14E1-66A7-3D7D2911A0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8CF737-E160-6019-F389-0254664C2F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E83F6F-BC5E-C051-0D07-2AA96E0120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8057E9-3B97-3378-8481-B0C6FDEBEB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71D861-FC63-96B5-E81A-86F617080C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EA6C81-0B2A-3FD2-9BEB-28E7A1BEA8AC}"/>
              </a:ext>
            </a:extLst>
          </p:cNvPr>
          <p:cNvSpPr>
            <a:spLocks noGrp="1"/>
          </p:cNvSpPr>
          <p:nvPr>
            <p:ph type="dt" sz="half" idx="10"/>
          </p:nvPr>
        </p:nvSpPr>
        <p:spPr/>
        <p:txBody>
          <a:bodyPr/>
          <a:lstStyle/>
          <a:p>
            <a:fld id="{EF806773-F8C6-D44C-83AE-8FA4EF68FD54}" type="datetimeFigureOut">
              <a:rPr lang="en-US" smtClean="0"/>
              <a:t>4/10/23</a:t>
            </a:fld>
            <a:endParaRPr lang="en-US"/>
          </a:p>
        </p:txBody>
      </p:sp>
      <p:sp>
        <p:nvSpPr>
          <p:cNvPr id="8" name="Footer Placeholder 7">
            <a:extLst>
              <a:ext uri="{FF2B5EF4-FFF2-40B4-BE49-F238E27FC236}">
                <a16:creationId xmlns:a16="http://schemas.microsoft.com/office/drawing/2014/main" id="{5B97D61B-4CBD-4758-03AB-88137882AB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A334A0-255E-EC57-452C-F1A1AA7BCFF8}"/>
              </a:ext>
            </a:extLst>
          </p:cNvPr>
          <p:cNvSpPr>
            <a:spLocks noGrp="1"/>
          </p:cNvSpPr>
          <p:nvPr>
            <p:ph type="sldNum" sz="quarter" idx="12"/>
          </p:nvPr>
        </p:nvSpPr>
        <p:spPr/>
        <p:txBody>
          <a:bodyPr/>
          <a:lstStyle/>
          <a:p>
            <a:fld id="{0BE287B7-313B-EF4A-B6F1-A8EC570E4A24}" type="slidenum">
              <a:rPr lang="en-US" smtClean="0"/>
              <a:t>‹#›</a:t>
            </a:fld>
            <a:endParaRPr lang="en-US"/>
          </a:p>
        </p:txBody>
      </p:sp>
    </p:spTree>
    <p:extLst>
      <p:ext uri="{BB962C8B-B14F-4D97-AF65-F5344CB8AC3E}">
        <p14:creationId xmlns:p14="http://schemas.microsoft.com/office/powerpoint/2010/main" val="1302167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01392-9116-90B8-2C33-74E9B047FE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8F3E33-BD28-5362-0CD7-5D35E1F6B67E}"/>
              </a:ext>
            </a:extLst>
          </p:cNvPr>
          <p:cNvSpPr>
            <a:spLocks noGrp="1"/>
          </p:cNvSpPr>
          <p:nvPr>
            <p:ph type="dt" sz="half" idx="10"/>
          </p:nvPr>
        </p:nvSpPr>
        <p:spPr/>
        <p:txBody>
          <a:bodyPr/>
          <a:lstStyle/>
          <a:p>
            <a:fld id="{EF806773-F8C6-D44C-83AE-8FA4EF68FD54}" type="datetimeFigureOut">
              <a:rPr lang="en-US" smtClean="0"/>
              <a:t>4/10/23</a:t>
            </a:fld>
            <a:endParaRPr lang="en-US"/>
          </a:p>
        </p:txBody>
      </p:sp>
      <p:sp>
        <p:nvSpPr>
          <p:cNvPr id="4" name="Footer Placeholder 3">
            <a:extLst>
              <a:ext uri="{FF2B5EF4-FFF2-40B4-BE49-F238E27FC236}">
                <a16:creationId xmlns:a16="http://schemas.microsoft.com/office/drawing/2014/main" id="{6056A1DB-88DB-2B37-5C81-1C245E929E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E6C07B-31A4-7D34-9E95-D023965CEE25}"/>
              </a:ext>
            </a:extLst>
          </p:cNvPr>
          <p:cNvSpPr>
            <a:spLocks noGrp="1"/>
          </p:cNvSpPr>
          <p:nvPr>
            <p:ph type="sldNum" sz="quarter" idx="12"/>
          </p:nvPr>
        </p:nvSpPr>
        <p:spPr/>
        <p:txBody>
          <a:bodyPr/>
          <a:lstStyle/>
          <a:p>
            <a:fld id="{0BE287B7-313B-EF4A-B6F1-A8EC570E4A24}" type="slidenum">
              <a:rPr lang="en-US" smtClean="0"/>
              <a:t>‹#›</a:t>
            </a:fld>
            <a:endParaRPr lang="en-US"/>
          </a:p>
        </p:txBody>
      </p:sp>
    </p:spTree>
    <p:extLst>
      <p:ext uri="{BB962C8B-B14F-4D97-AF65-F5344CB8AC3E}">
        <p14:creationId xmlns:p14="http://schemas.microsoft.com/office/powerpoint/2010/main" val="186463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594AF3-BF85-B676-87E3-AEECCFDF6EC9}"/>
              </a:ext>
            </a:extLst>
          </p:cNvPr>
          <p:cNvSpPr>
            <a:spLocks noGrp="1"/>
          </p:cNvSpPr>
          <p:nvPr>
            <p:ph type="dt" sz="half" idx="10"/>
          </p:nvPr>
        </p:nvSpPr>
        <p:spPr/>
        <p:txBody>
          <a:bodyPr/>
          <a:lstStyle/>
          <a:p>
            <a:fld id="{EF806773-F8C6-D44C-83AE-8FA4EF68FD54}" type="datetimeFigureOut">
              <a:rPr lang="en-US" smtClean="0"/>
              <a:t>4/10/23</a:t>
            </a:fld>
            <a:endParaRPr lang="en-US"/>
          </a:p>
        </p:txBody>
      </p:sp>
      <p:sp>
        <p:nvSpPr>
          <p:cNvPr id="3" name="Footer Placeholder 2">
            <a:extLst>
              <a:ext uri="{FF2B5EF4-FFF2-40B4-BE49-F238E27FC236}">
                <a16:creationId xmlns:a16="http://schemas.microsoft.com/office/drawing/2014/main" id="{00AC797C-C114-0648-6747-1C670084E9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003F8D-EDB4-F59E-F9A0-144F7631D9A6}"/>
              </a:ext>
            </a:extLst>
          </p:cNvPr>
          <p:cNvSpPr>
            <a:spLocks noGrp="1"/>
          </p:cNvSpPr>
          <p:nvPr>
            <p:ph type="sldNum" sz="quarter" idx="12"/>
          </p:nvPr>
        </p:nvSpPr>
        <p:spPr/>
        <p:txBody>
          <a:bodyPr/>
          <a:lstStyle/>
          <a:p>
            <a:fld id="{0BE287B7-313B-EF4A-B6F1-A8EC570E4A24}" type="slidenum">
              <a:rPr lang="en-US" smtClean="0"/>
              <a:t>‹#›</a:t>
            </a:fld>
            <a:endParaRPr lang="en-US"/>
          </a:p>
        </p:txBody>
      </p:sp>
    </p:spTree>
    <p:extLst>
      <p:ext uri="{BB962C8B-B14F-4D97-AF65-F5344CB8AC3E}">
        <p14:creationId xmlns:p14="http://schemas.microsoft.com/office/powerpoint/2010/main" val="426326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9AD55-AE2C-73A0-1D14-0B060BD148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77F8B6-E2E7-FB3D-C76D-3713B658C6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AEAA69-0920-69CC-FAAB-9903387331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F0DA8B-E51D-B9A3-6929-96FE5B7330F2}"/>
              </a:ext>
            </a:extLst>
          </p:cNvPr>
          <p:cNvSpPr>
            <a:spLocks noGrp="1"/>
          </p:cNvSpPr>
          <p:nvPr>
            <p:ph type="dt" sz="half" idx="10"/>
          </p:nvPr>
        </p:nvSpPr>
        <p:spPr/>
        <p:txBody>
          <a:bodyPr/>
          <a:lstStyle/>
          <a:p>
            <a:fld id="{EF806773-F8C6-D44C-83AE-8FA4EF68FD54}" type="datetimeFigureOut">
              <a:rPr lang="en-US" smtClean="0"/>
              <a:t>4/10/23</a:t>
            </a:fld>
            <a:endParaRPr lang="en-US"/>
          </a:p>
        </p:txBody>
      </p:sp>
      <p:sp>
        <p:nvSpPr>
          <p:cNvPr id="6" name="Footer Placeholder 5">
            <a:extLst>
              <a:ext uri="{FF2B5EF4-FFF2-40B4-BE49-F238E27FC236}">
                <a16:creationId xmlns:a16="http://schemas.microsoft.com/office/drawing/2014/main" id="{B10C58C0-878E-DAF4-066F-1371382AFC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56FB24-A5D4-81E4-30C7-B98D25DB3F05}"/>
              </a:ext>
            </a:extLst>
          </p:cNvPr>
          <p:cNvSpPr>
            <a:spLocks noGrp="1"/>
          </p:cNvSpPr>
          <p:nvPr>
            <p:ph type="sldNum" sz="quarter" idx="12"/>
          </p:nvPr>
        </p:nvSpPr>
        <p:spPr/>
        <p:txBody>
          <a:bodyPr/>
          <a:lstStyle/>
          <a:p>
            <a:fld id="{0BE287B7-313B-EF4A-B6F1-A8EC570E4A24}" type="slidenum">
              <a:rPr lang="en-US" smtClean="0"/>
              <a:t>‹#›</a:t>
            </a:fld>
            <a:endParaRPr lang="en-US"/>
          </a:p>
        </p:txBody>
      </p:sp>
    </p:spTree>
    <p:extLst>
      <p:ext uri="{BB962C8B-B14F-4D97-AF65-F5344CB8AC3E}">
        <p14:creationId xmlns:p14="http://schemas.microsoft.com/office/powerpoint/2010/main" val="163531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DF65A-8AD5-7394-BD0A-3F0A271FE5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435DCF-81FA-9D67-EC17-2E3FE6EFC4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BF2A4D-96D5-8482-914C-366AA4608F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A4C4D1-D684-4366-0C65-CAF79624195A}"/>
              </a:ext>
            </a:extLst>
          </p:cNvPr>
          <p:cNvSpPr>
            <a:spLocks noGrp="1"/>
          </p:cNvSpPr>
          <p:nvPr>
            <p:ph type="dt" sz="half" idx="10"/>
          </p:nvPr>
        </p:nvSpPr>
        <p:spPr/>
        <p:txBody>
          <a:bodyPr/>
          <a:lstStyle/>
          <a:p>
            <a:fld id="{EF806773-F8C6-D44C-83AE-8FA4EF68FD54}" type="datetimeFigureOut">
              <a:rPr lang="en-US" smtClean="0"/>
              <a:t>4/10/23</a:t>
            </a:fld>
            <a:endParaRPr lang="en-US"/>
          </a:p>
        </p:txBody>
      </p:sp>
      <p:sp>
        <p:nvSpPr>
          <p:cNvPr id="6" name="Footer Placeholder 5">
            <a:extLst>
              <a:ext uri="{FF2B5EF4-FFF2-40B4-BE49-F238E27FC236}">
                <a16:creationId xmlns:a16="http://schemas.microsoft.com/office/drawing/2014/main" id="{B9A1BF24-79FD-7A98-8C27-AB3543C80D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84E6CC-E1F7-2BC9-9787-B35D4EF57A35}"/>
              </a:ext>
            </a:extLst>
          </p:cNvPr>
          <p:cNvSpPr>
            <a:spLocks noGrp="1"/>
          </p:cNvSpPr>
          <p:nvPr>
            <p:ph type="sldNum" sz="quarter" idx="12"/>
          </p:nvPr>
        </p:nvSpPr>
        <p:spPr/>
        <p:txBody>
          <a:bodyPr/>
          <a:lstStyle/>
          <a:p>
            <a:fld id="{0BE287B7-313B-EF4A-B6F1-A8EC570E4A24}" type="slidenum">
              <a:rPr lang="en-US" smtClean="0"/>
              <a:t>‹#›</a:t>
            </a:fld>
            <a:endParaRPr lang="en-US"/>
          </a:p>
        </p:txBody>
      </p:sp>
    </p:spTree>
    <p:extLst>
      <p:ext uri="{BB962C8B-B14F-4D97-AF65-F5344CB8AC3E}">
        <p14:creationId xmlns:p14="http://schemas.microsoft.com/office/powerpoint/2010/main" val="321394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8A93A1-FFCB-2615-6BCC-1D78036A37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37055B-15D2-4761-30BA-C842122687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C1FB7B-5BB9-0D1B-B3A0-9130AAFEDB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806773-F8C6-D44C-83AE-8FA4EF68FD54}" type="datetimeFigureOut">
              <a:rPr lang="en-US" smtClean="0"/>
              <a:t>4/10/23</a:t>
            </a:fld>
            <a:endParaRPr lang="en-US"/>
          </a:p>
        </p:txBody>
      </p:sp>
      <p:sp>
        <p:nvSpPr>
          <p:cNvPr id="5" name="Footer Placeholder 4">
            <a:extLst>
              <a:ext uri="{FF2B5EF4-FFF2-40B4-BE49-F238E27FC236}">
                <a16:creationId xmlns:a16="http://schemas.microsoft.com/office/drawing/2014/main" id="{96068092-938D-7713-831D-2CE181720D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AD7686-3B05-D3E7-F14D-E78A36B75A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287B7-313B-EF4A-B6F1-A8EC570E4A24}" type="slidenum">
              <a:rPr lang="en-US" smtClean="0"/>
              <a:t>‹#›</a:t>
            </a:fld>
            <a:endParaRPr lang="en-US"/>
          </a:p>
        </p:txBody>
      </p:sp>
    </p:spTree>
    <p:extLst>
      <p:ext uri="{BB962C8B-B14F-4D97-AF65-F5344CB8AC3E}">
        <p14:creationId xmlns:p14="http://schemas.microsoft.com/office/powerpoint/2010/main" val="4028703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4F582-ADC3-B076-A778-CF4D1200E06F}"/>
              </a:ext>
            </a:extLst>
          </p:cNvPr>
          <p:cNvSpPr>
            <a:spLocks noGrp="1"/>
          </p:cNvSpPr>
          <p:nvPr>
            <p:ph type="ctrTitle"/>
          </p:nvPr>
        </p:nvSpPr>
        <p:spPr>
          <a:xfrm>
            <a:off x="1077239" y="0"/>
            <a:ext cx="7390356" cy="939452"/>
          </a:xfrm>
          <a:solidFill>
            <a:schemeClr val="bg1">
              <a:alpha val="57808"/>
            </a:schemeClr>
          </a:solidFill>
        </p:spPr>
        <p:txBody>
          <a:bodyPr/>
          <a:lstStyle/>
          <a:p>
            <a:r>
              <a:rPr lang="en-US" dirty="0"/>
              <a:t>Grasses of the Prairie</a:t>
            </a:r>
          </a:p>
        </p:txBody>
      </p:sp>
      <p:sp>
        <p:nvSpPr>
          <p:cNvPr id="4" name="TextBox 3">
            <a:extLst>
              <a:ext uri="{FF2B5EF4-FFF2-40B4-BE49-F238E27FC236}">
                <a16:creationId xmlns:a16="http://schemas.microsoft.com/office/drawing/2014/main" id="{D8BA9453-B7B5-EA3C-3317-DB1D3FFC971B}"/>
              </a:ext>
            </a:extLst>
          </p:cNvPr>
          <p:cNvSpPr txBox="1"/>
          <p:nvPr/>
        </p:nvSpPr>
        <p:spPr>
          <a:xfrm>
            <a:off x="2641600" y="2370667"/>
            <a:ext cx="7315200" cy="1200329"/>
          </a:xfrm>
          <a:prstGeom prst="rect">
            <a:avLst/>
          </a:prstGeom>
          <a:noFill/>
        </p:spPr>
        <p:txBody>
          <a:bodyPr wrap="square" rtlCol="0">
            <a:spAutoFit/>
          </a:bodyPr>
          <a:lstStyle/>
          <a:p>
            <a:pPr algn="ctr"/>
            <a:r>
              <a:rPr lang="en-US" sz="7200" dirty="0"/>
              <a:t> </a:t>
            </a:r>
            <a:r>
              <a:rPr lang="en-US" sz="7200" i="1" dirty="0">
                <a:solidFill>
                  <a:schemeClr val="bg1"/>
                </a:solidFill>
              </a:rPr>
              <a:t>They RULE!!!</a:t>
            </a:r>
            <a:endParaRPr lang="en-US" i="1" dirty="0">
              <a:solidFill>
                <a:schemeClr val="bg1"/>
              </a:solidFill>
            </a:endParaRPr>
          </a:p>
        </p:txBody>
      </p:sp>
    </p:spTree>
    <p:extLst>
      <p:ext uri="{BB962C8B-B14F-4D97-AF65-F5344CB8AC3E}">
        <p14:creationId xmlns:p14="http://schemas.microsoft.com/office/powerpoint/2010/main" val="159902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1" nodeType="clickEffect">
                                  <p:stCondLst>
                                    <p:cond delay="0"/>
                                  </p:stCondLst>
                                  <p:childTnLst>
                                    <p:animScale>
                                      <p:cBhvr>
                                        <p:cTn id="11" dur="2000" fill="hold"/>
                                        <p:tgtEl>
                                          <p:spTgt spid="4">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4" grpId="1"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ss, sky, outdoor, field&#10;&#10;Description automatically generated">
            <a:extLst>
              <a:ext uri="{FF2B5EF4-FFF2-40B4-BE49-F238E27FC236}">
                <a16:creationId xmlns:a16="http://schemas.microsoft.com/office/drawing/2014/main" id="{1A6D8EF0-410A-098A-9FC2-0FA97E7B20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04694"/>
            <a:ext cx="12192000" cy="8128000"/>
          </a:xfrm>
          <a:prstGeom prst="rect">
            <a:avLst/>
          </a:prstGeom>
        </p:spPr>
      </p:pic>
      <p:sp>
        <p:nvSpPr>
          <p:cNvPr id="2" name="Title 1">
            <a:extLst>
              <a:ext uri="{FF2B5EF4-FFF2-40B4-BE49-F238E27FC236}">
                <a16:creationId xmlns:a16="http://schemas.microsoft.com/office/drawing/2014/main" id="{D63F1A12-3F7E-E325-4B50-A6D0BB854C29}"/>
              </a:ext>
            </a:extLst>
          </p:cNvPr>
          <p:cNvSpPr>
            <a:spLocks noGrp="1"/>
          </p:cNvSpPr>
          <p:nvPr>
            <p:ph type="title"/>
          </p:nvPr>
        </p:nvSpPr>
        <p:spPr>
          <a:xfrm>
            <a:off x="6818810" y="470263"/>
            <a:ext cx="5274577" cy="4944290"/>
          </a:xfrm>
          <a:solidFill>
            <a:schemeClr val="bg1">
              <a:lumMod val="95000"/>
              <a:alpha val="71000"/>
            </a:schemeClr>
          </a:solidFill>
        </p:spPr>
        <p:txBody>
          <a:bodyPr>
            <a:normAutofit/>
          </a:bodyPr>
          <a:lstStyle/>
          <a:p>
            <a:r>
              <a:rPr lang="en-US" dirty="0"/>
              <a:t>When the cool-season grasses are done growing and have made their seeds, they begin to turn from green to gold</a:t>
            </a:r>
          </a:p>
        </p:txBody>
      </p:sp>
      <p:sp>
        <p:nvSpPr>
          <p:cNvPr id="3" name="Content Placeholder 2">
            <a:extLst>
              <a:ext uri="{FF2B5EF4-FFF2-40B4-BE49-F238E27FC236}">
                <a16:creationId xmlns:a16="http://schemas.microsoft.com/office/drawing/2014/main" id="{30EF2889-5EF6-0AB8-4AB5-324C3AFAC121}"/>
              </a:ext>
            </a:extLst>
          </p:cNvPr>
          <p:cNvSpPr>
            <a:spLocks noGrp="1"/>
          </p:cNvSpPr>
          <p:nvPr>
            <p:ph idx="1"/>
          </p:nvPr>
        </p:nvSpPr>
        <p:spPr>
          <a:xfrm>
            <a:off x="759823" y="5982786"/>
            <a:ext cx="9925594" cy="777241"/>
          </a:xfrm>
        </p:spPr>
        <p:txBody>
          <a:bodyPr>
            <a:noAutofit/>
          </a:bodyPr>
          <a:lstStyle/>
          <a:p>
            <a:pPr marL="0" indent="0">
              <a:buNone/>
            </a:pPr>
            <a:r>
              <a:rPr lang="en-US" sz="4000" dirty="0">
                <a:solidFill>
                  <a:schemeClr val="bg1"/>
                </a:solidFill>
              </a:rPr>
              <a:t>This is when the prairie turns yellowish-green</a:t>
            </a:r>
          </a:p>
        </p:txBody>
      </p:sp>
      <p:sp>
        <p:nvSpPr>
          <p:cNvPr id="6" name="TextBox 5">
            <a:extLst>
              <a:ext uri="{FF2B5EF4-FFF2-40B4-BE49-F238E27FC236}">
                <a16:creationId xmlns:a16="http://schemas.microsoft.com/office/drawing/2014/main" id="{15C8D337-F7CD-6E13-D87D-2FE843C9A040}"/>
              </a:ext>
            </a:extLst>
          </p:cNvPr>
          <p:cNvSpPr txBox="1"/>
          <p:nvPr/>
        </p:nvSpPr>
        <p:spPr>
          <a:xfrm>
            <a:off x="268941" y="555812"/>
            <a:ext cx="1502709" cy="707886"/>
          </a:xfrm>
          <a:prstGeom prst="rect">
            <a:avLst/>
          </a:prstGeom>
          <a:noFill/>
        </p:spPr>
        <p:txBody>
          <a:bodyPr wrap="square" rtlCol="0">
            <a:spAutoFit/>
          </a:bodyPr>
          <a:lstStyle/>
          <a:p>
            <a:r>
              <a:rPr lang="en-US" sz="4000" dirty="0"/>
              <a:t>10. </a:t>
            </a:r>
          </a:p>
        </p:txBody>
      </p:sp>
    </p:spTree>
    <p:extLst>
      <p:ext uri="{BB962C8B-B14F-4D97-AF65-F5344CB8AC3E}">
        <p14:creationId xmlns:p14="http://schemas.microsoft.com/office/powerpoint/2010/main" val="355378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p:cTn id="2" repeatCount="indefinite" restart="whenNotActive" fill="hold" evtFilter="cancelBubble" nodeType="interactiveSeq">
                <p:stCondLst>
                  <p:cond delay="indefinite"/>
                  <p:cond evt="onBegin" delay="0">
                    <p:tn val="1"/>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11134 -0.3875" pathEditMode="relative" ptsTypes="AA">
                                      <p:cBhvr>
                                        <p:cTn id="6" dur="30000" fill="hold"/>
                                        <p:tgtEl>
                                          <p:spTgt spid="5"/>
                                        </p:tgtEl>
                                        <p:attrNameLst>
                                          <p:attrName>ppt_x</p:attrName>
                                          <p:attrName>ppt_y</p:attrName>
                                        </p:attrNameLst>
                                      </p:cBhvr>
                                    </p:animMotion>
                                  </p:childTnLst>
                                </p:cTn>
                              </p:par>
                              <p:par>
                                <p:cTn id="7" presetID="6" presetClass="emph" presetSubtype="0" accel="50000" decel="50000" fill="hold" nodeType="withEffect">
                                  <p:stCondLst>
                                    <p:cond delay="0"/>
                                  </p:stCondLst>
                                  <p:childTnLst>
                                    <p:animScale>
                                      <p:cBhvr>
                                        <p:cTn id="8" dur="30000" fill="hold"/>
                                        <p:tgtEl>
                                          <p:spTgt spid="5"/>
                                        </p:tgtEl>
                                      </p:cBhvr>
                                      <p:by x="150000" y="150000"/>
                                    </p:animScale>
                                  </p:childTnLst>
                                </p:cTn>
                              </p:par>
                            </p:childTnLst>
                          </p:cTn>
                        </p:par>
                        <p:par>
                          <p:cTn id="9" fill="hold">
                            <p:stCondLst>
                              <p:cond delay="30000"/>
                            </p:stCondLst>
                            <p:childTnLst>
                              <p:par>
                                <p:cTn id="10" presetID="0" presetClass="path" presetSubtype="0" accel="50000" decel="50000" fill="hold" nodeType="afterEffect">
                                  <p:stCondLst>
                                    <p:cond delay="5000"/>
                                  </p:stCondLst>
                                  <p:childTnLst>
                                    <p:animMotion origin="layout" path="M 0.11134 -0.3875 L 0 0" pathEditMode="relative" ptsTypes="AA">
                                      <p:cBhvr>
                                        <p:cTn id="11" dur="30000" fill="hold"/>
                                        <p:tgtEl>
                                          <p:spTgt spid="5"/>
                                        </p:tgtEl>
                                        <p:attrNameLst>
                                          <p:attrName>ppt_x</p:attrName>
                                          <p:attrName>ppt_y</p:attrName>
                                        </p:attrNameLst>
                                      </p:cBhvr>
                                    </p:animMotion>
                                  </p:childTnLst>
                                </p:cTn>
                              </p:par>
                              <p:par>
                                <p:cTn id="12" presetID="6" presetClass="emph" presetSubtype="0" accel="50000" decel="50000" fill="hold" nodeType="withEffect">
                                  <p:stCondLst>
                                    <p:cond delay="5000"/>
                                  </p:stCondLst>
                                  <p:childTnLst>
                                    <p:animScale>
                                      <p:cBhvr>
                                        <p:cTn id="13" dur="30000" fill="hold"/>
                                        <p:tgtEl>
                                          <p:spTgt spid="5"/>
                                        </p:tgtEl>
                                      </p:cBhvr>
                                      <p:by x="150000" y="150000"/>
                                      <p:to x="100000" y="100000"/>
                                    </p:animScale>
                                  </p:childTnLst>
                                </p:cTn>
                              </p:par>
                            </p:childTnLst>
                          </p:cTn>
                        </p:par>
                        <p:par>
                          <p:cTn id="14" fill="hold">
                            <p:stCondLst>
                              <p:cond delay="65000"/>
                            </p:stCondLst>
                            <p:childTnLst>
                              <p:par>
                                <p:cTn id="15" presetID="0" presetClass="path" presetSubtype="0" accel="50000" decel="50000" fill="hold" nodeType="afterEffect">
                                  <p:stCondLst>
                                    <p:cond delay="0"/>
                                  </p:stCondLst>
                                  <p:childTnLst>
                                    <p:animMotion origin="layout" path="M 0 0 L 0 0" pathEditMode="relative" ptsTypes="AA">
                                      <p:cBhvr>
                                        <p:cTn id="16" dur="5000" fill="hold"/>
                                        <p:tgtEl>
                                          <p:spTgt spid="5"/>
                                        </p:tgtEl>
                                        <p:attrNameLst>
                                          <p:attrName>ppt_x</p:attrName>
                                          <p:attrName>ppt_y</p:attrName>
                                        </p:attrNameLst>
                                      </p:cBhvr>
                                    </p:animMotion>
                                  </p:childTnLst>
                                </p:cTn>
                              </p:par>
                            </p:childTnLst>
                          </p:cTn>
                        </p:par>
                      </p:childTnLst>
                    </p:cTn>
                  </p:par>
                </p:childTnLst>
              </p:cTn>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784519-FF76-A03A-55A4-B34ECCB332CE}"/>
              </a:ext>
            </a:extLst>
          </p:cNvPr>
          <p:cNvSpPr>
            <a:spLocks noGrp="1"/>
          </p:cNvSpPr>
          <p:nvPr>
            <p:ph type="title"/>
          </p:nvPr>
        </p:nvSpPr>
        <p:spPr>
          <a:xfrm>
            <a:off x="359109" y="349943"/>
            <a:ext cx="4593485" cy="3787476"/>
          </a:xfrm>
        </p:spPr>
        <p:txBody>
          <a:bodyPr vert="horz" lIns="91440" tIns="45720" rIns="91440" bIns="45720" rtlCol="0" anchor="b">
            <a:normAutofit/>
          </a:bodyPr>
          <a:lstStyle/>
          <a:p>
            <a:r>
              <a:rPr lang="en-US" sz="4200" dirty="0"/>
              <a:t>The warm-season grasses begin growing in early summer and can get very tall in July</a:t>
            </a:r>
          </a:p>
        </p:txBody>
      </p:sp>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outdoor, sky, grass, plant&#10;&#10;Description automatically generated">
            <a:extLst>
              <a:ext uri="{FF2B5EF4-FFF2-40B4-BE49-F238E27FC236}">
                <a16:creationId xmlns:a16="http://schemas.microsoft.com/office/drawing/2014/main" id="{812C6A84-1E83-8CEE-367B-3297DDE11B25}"/>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r="-1" b="-1"/>
          <a:stretch/>
        </p:blipFill>
        <p:spPr>
          <a:xfrm>
            <a:off x="5313225"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ln>
            <a:noFill/>
          </a:ln>
        </p:spPr>
      </p:pic>
      <p:sp>
        <p:nvSpPr>
          <p:cNvPr id="9" name="TextBox 8">
            <a:extLst>
              <a:ext uri="{FF2B5EF4-FFF2-40B4-BE49-F238E27FC236}">
                <a16:creationId xmlns:a16="http://schemas.microsoft.com/office/drawing/2014/main" id="{D9B2427A-75F4-65EB-CBFA-41B258FC1B9F}"/>
              </a:ext>
            </a:extLst>
          </p:cNvPr>
          <p:cNvSpPr txBox="1"/>
          <p:nvPr/>
        </p:nvSpPr>
        <p:spPr>
          <a:xfrm>
            <a:off x="8622463" y="3814253"/>
            <a:ext cx="3210428" cy="646331"/>
          </a:xfrm>
          <a:prstGeom prst="rect">
            <a:avLst/>
          </a:prstGeom>
          <a:solidFill>
            <a:schemeClr val="bg1"/>
          </a:solidFill>
        </p:spPr>
        <p:txBody>
          <a:bodyPr wrap="square" rtlCol="0">
            <a:spAutoFit/>
          </a:bodyPr>
          <a:lstStyle/>
          <a:p>
            <a:r>
              <a:rPr lang="en-US" dirty="0">
                <a:solidFill>
                  <a:srgbClr val="FF0000"/>
                </a:solidFill>
              </a:rPr>
              <a:t>No seed heads yet = the grass isn’t done growing!</a:t>
            </a:r>
          </a:p>
        </p:txBody>
      </p:sp>
      <p:cxnSp>
        <p:nvCxnSpPr>
          <p:cNvPr id="15" name="Curved Connector 14">
            <a:extLst>
              <a:ext uri="{FF2B5EF4-FFF2-40B4-BE49-F238E27FC236}">
                <a16:creationId xmlns:a16="http://schemas.microsoft.com/office/drawing/2014/main" id="{14FB2A7F-2695-D5DB-3DEB-761520320296}"/>
              </a:ext>
            </a:extLst>
          </p:cNvPr>
          <p:cNvCxnSpPr/>
          <p:nvPr/>
        </p:nvCxnSpPr>
        <p:spPr>
          <a:xfrm rot="10800000">
            <a:off x="8892990" y="842683"/>
            <a:ext cx="2026023" cy="12700"/>
          </a:xfrm>
          <a:prstGeom prst="curvedConnector3">
            <a:avLst>
              <a:gd name="adj1" fmla="val 53540"/>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CC18F8C-AE9E-5C77-CF3A-068A5D51160F}"/>
              </a:ext>
            </a:extLst>
          </p:cNvPr>
          <p:cNvSpPr txBox="1"/>
          <p:nvPr/>
        </p:nvSpPr>
        <p:spPr>
          <a:xfrm>
            <a:off x="268941" y="555812"/>
            <a:ext cx="1288397" cy="707886"/>
          </a:xfrm>
          <a:prstGeom prst="rect">
            <a:avLst/>
          </a:prstGeom>
          <a:noFill/>
        </p:spPr>
        <p:txBody>
          <a:bodyPr wrap="square" rtlCol="0">
            <a:spAutoFit/>
          </a:bodyPr>
          <a:lstStyle/>
          <a:p>
            <a:r>
              <a:rPr lang="en-US" sz="4000" dirty="0"/>
              <a:t>11. </a:t>
            </a:r>
          </a:p>
        </p:txBody>
      </p:sp>
    </p:spTree>
    <p:extLst>
      <p:ext uri="{BB962C8B-B14F-4D97-AF65-F5344CB8AC3E}">
        <p14:creationId xmlns:p14="http://schemas.microsoft.com/office/powerpoint/2010/main" val="3469068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88DE5-CED9-EE8B-2BEE-18B05419E7E0}"/>
              </a:ext>
            </a:extLst>
          </p:cNvPr>
          <p:cNvSpPr>
            <a:spLocks noGrp="1"/>
          </p:cNvSpPr>
          <p:nvPr>
            <p:ph type="title"/>
          </p:nvPr>
        </p:nvSpPr>
        <p:spPr>
          <a:xfrm>
            <a:off x="838200" y="562833"/>
            <a:ext cx="10515600" cy="1325563"/>
          </a:xfrm>
        </p:spPr>
        <p:txBody>
          <a:bodyPr/>
          <a:lstStyle/>
          <a:p>
            <a:r>
              <a:rPr lang="en-US" dirty="0"/>
              <a:t>The tallgrasses sometimes don’t get very tall…</a:t>
            </a:r>
          </a:p>
        </p:txBody>
      </p:sp>
      <p:grpSp>
        <p:nvGrpSpPr>
          <p:cNvPr id="4" name="Group 3">
            <a:extLst>
              <a:ext uri="{FF2B5EF4-FFF2-40B4-BE49-F238E27FC236}">
                <a16:creationId xmlns:a16="http://schemas.microsoft.com/office/drawing/2014/main" id="{252B2565-D86D-3686-F339-CC64BDA3A4CA}"/>
              </a:ext>
            </a:extLst>
          </p:cNvPr>
          <p:cNvGrpSpPr/>
          <p:nvPr/>
        </p:nvGrpSpPr>
        <p:grpSpPr>
          <a:xfrm>
            <a:off x="1201269" y="4697506"/>
            <a:ext cx="10784543" cy="1323439"/>
            <a:chOff x="4108373" y="1497367"/>
            <a:chExt cx="8045226" cy="1323439"/>
          </a:xfrm>
        </p:grpSpPr>
        <p:sp>
          <p:nvSpPr>
            <p:cNvPr id="5" name="TextBox 4">
              <a:extLst>
                <a:ext uri="{FF2B5EF4-FFF2-40B4-BE49-F238E27FC236}">
                  <a16:creationId xmlns:a16="http://schemas.microsoft.com/office/drawing/2014/main" id="{7F9744EF-7665-1DE2-6DB0-475B0FF930C9}"/>
                </a:ext>
              </a:extLst>
            </p:cNvPr>
            <p:cNvSpPr txBox="1"/>
            <p:nvPr/>
          </p:nvSpPr>
          <p:spPr>
            <a:xfrm>
              <a:off x="5292086" y="1497367"/>
              <a:ext cx="6861513" cy="1323439"/>
            </a:xfrm>
            <a:prstGeom prst="rect">
              <a:avLst/>
            </a:prstGeom>
            <a:solidFill>
              <a:schemeClr val="bg1">
                <a:lumMod val="95000"/>
                <a:alpha val="70348"/>
              </a:schemeClr>
            </a:solidFill>
          </p:spPr>
          <p:txBody>
            <a:bodyPr wrap="square" rtlCol="0">
              <a:spAutoFit/>
            </a:bodyPr>
            <a:lstStyle/>
            <a:p>
              <a:r>
                <a:rPr lang="en-US" sz="4000" b="1" dirty="0">
                  <a:solidFill>
                    <a:schemeClr val="accent5">
                      <a:lumMod val="50000"/>
                    </a:schemeClr>
                  </a:solidFill>
                  <a:latin typeface="+mj-lt"/>
                </a:rPr>
                <a:t>What do you think determines whether the tallgrasses get tall, or not?</a:t>
              </a:r>
            </a:p>
          </p:txBody>
        </p:sp>
        <p:pic>
          <p:nvPicPr>
            <p:cNvPr id="6" name="Picture 5" descr="A picture containing clipart&#10;&#10;Description automatically generated">
              <a:extLst>
                <a:ext uri="{FF2B5EF4-FFF2-40B4-BE49-F238E27FC236}">
                  <a16:creationId xmlns:a16="http://schemas.microsoft.com/office/drawing/2014/main" id="{AAF9DEEF-6F61-BDF6-B98B-427DFBE952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08373" y="1497367"/>
              <a:ext cx="1052447" cy="1136287"/>
            </a:xfrm>
            <a:prstGeom prst="rect">
              <a:avLst/>
            </a:prstGeom>
            <a:solidFill>
              <a:schemeClr val="accent2">
                <a:lumMod val="40000"/>
                <a:lumOff val="60000"/>
              </a:schemeClr>
            </a:solidFill>
          </p:spPr>
        </p:pic>
      </p:grpSp>
      <p:sp>
        <p:nvSpPr>
          <p:cNvPr id="7" name="TextBox 6">
            <a:extLst>
              <a:ext uri="{FF2B5EF4-FFF2-40B4-BE49-F238E27FC236}">
                <a16:creationId xmlns:a16="http://schemas.microsoft.com/office/drawing/2014/main" id="{86BAA903-8E99-68D3-6C2B-9CBFDFBC3938}"/>
              </a:ext>
            </a:extLst>
          </p:cNvPr>
          <p:cNvSpPr txBox="1"/>
          <p:nvPr/>
        </p:nvSpPr>
        <p:spPr>
          <a:xfrm>
            <a:off x="268941" y="316321"/>
            <a:ext cx="932328" cy="707886"/>
          </a:xfrm>
          <a:prstGeom prst="rect">
            <a:avLst/>
          </a:prstGeom>
          <a:noFill/>
        </p:spPr>
        <p:txBody>
          <a:bodyPr wrap="square" rtlCol="0">
            <a:spAutoFit/>
          </a:bodyPr>
          <a:lstStyle/>
          <a:p>
            <a:r>
              <a:rPr lang="en-US" sz="4000" dirty="0"/>
              <a:t>12. </a:t>
            </a:r>
          </a:p>
        </p:txBody>
      </p:sp>
    </p:spTree>
    <p:extLst>
      <p:ext uri="{BB962C8B-B14F-4D97-AF65-F5344CB8AC3E}">
        <p14:creationId xmlns:p14="http://schemas.microsoft.com/office/powerpoint/2010/main" val="425812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A3F5DA-7E39-684D-542A-FA6C9B42D0E7}"/>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dirty="0"/>
              <a:t>RAIN!</a:t>
            </a:r>
          </a:p>
        </p:txBody>
      </p:sp>
      <p:sp>
        <p:nvSpPr>
          <p:cNvPr id="3" name="Content Placeholder 2">
            <a:extLst>
              <a:ext uri="{FF2B5EF4-FFF2-40B4-BE49-F238E27FC236}">
                <a16:creationId xmlns:a16="http://schemas.microsoft.com/office/drawing/2014/main" id="{A1972B6F-A74F-9AAE-3DC1-C3AE79007E3A}"/>
              </a:ext>
            </a:extLst>
          </p:cNvPr>
          <p:cNvSpPr>
            <a:spLocks noGrp="1"/>
          </p:cNvSpPr>
          <p:nvPr>
            <p:ph idx="1"/>
          </p:nvPr>
        </p:nvSpPr>
        <p:spPr>
          <a:xfrm>
            <a:off x="890339" y="4636008"/>
            <a:ext cx="3734014" cy="1572768"/>
          </a:xfrm>
        </p:spPr>
        <p:txBody>
          <a:bodyPr vert="horz" lIns="91440" tIns="45720" rIns="91440" bIns="45720" rtlCol="0">
            <a:normAutofit/>
          </a:bodyPr>
          <a:lstStyle/>
          <a:p>
            <a:pPr marL="0" indent="0">
              <a:buNone/>
            </a:pPr>
            <a:r>
              <a:rPr lang="en-US" sz="2400" dirty="0"/>
              <a:t>The more rain the prairie gets in July, the taller the warm-season grasses get. </a:t>
            </a:r>
          </a:p>
        </p:txBody>
      </p:sp>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a field&#10;&#10;Description automatically generated">
            <a:extLst>
              <a:ext uri="{FF2B5EF4-FFF2-40B4-BE49-F238E27FC236}">
                <a16:creationId xmlns:a16="http://schemas.microsoft.com/office/drawing/2014/main" id="{23993434-3F0C-7ADD-992C-62AE8360912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Box 5">
            <a:extLst>
              <a:ext uri="{FF2B5EF4-FFF2-40B4-BE49-F238E27FC236}">
                <a16:creationId xmlns:a16="http://schemas.microsoft.com/office/drawing/2014/main" id="{C1BEA38F-35C2-84A9-1EE7-723625D32E9E}"/>
              </a:ext>
            </a:extLst>
          </p:cNvPr>
          <p:cNvSpPr txBox="1"/>
          <p:nvPr/>
        </p:nvSpPr>
        <p:spPr>
          <a:xfrm>
            <a:off x="268941" y="316321"/>
            <a:ext cx="932328" cy="707886"/>
          </a:xfrm>
          <a:prstGeom prst="rect">
            <a:avLst/>
          </a:prstGeom>
          <a:noFill/>
        </p:spPr>
        <p:txBody>
          <a:bodyPr wrap="square" rtlCol="0">
            <a:spAutoFit/>
          </a:bodyPr>
          <a:lstStyle/>
          <a:p>
            <a:r>
              <a:rPr lang="en-US" sz="4000" dirty="0"/>
              <a:t>13. </a:t>
            </a:r>
          </a:p>
        </p:txBody>
      </p:sp>
    </p:spTree>
    <p:extLst>
      <p:ext uri="{BB962C8B-B14F-4D97-AF65-F5344CB8AC3E}">
        <p14:creationId xmlns:p14="http://schemas.microsoft.com/office/powerpoint/2010/main" val="427755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058C2-275A-4DC1-0DBB-BCB0606B06AF}"/>
              </a:ext>
            </a:extLst>
          </p:cNvPr>
          <p:cNvSpPr>
            <a:spLocks noGrp="1"/>
          </p:cNvSpPr>
          <p:nvPr>
            <p:ph type="title"/>
          </p:nvPr>
        </p:nvSpPr>
        <p:spPr>
          <a:xfrm>
            <a:off x="838200" y="365125"/>
            <a:ext cx="10246895" cy="1325563"/>
          </a:xfrm>
        </p:spPr>
        <p:txBody>
          <a:bodyPr/>
          <a:lstStyle/>
          <a:p>
            <a:r>
              <a:rPr lang="en-US" dirty="0"/>
              <a:t>Next – let’s learn some of the different grasses…</a:t>
            </a:r>
          </a:p>
        </p:txBody>
      </p:sp>
      <p:sp>
        <p:nvSpPr>
          <p:cNvPr id="3" name="Content Placeholder 2">
            <a:extLst>
              <a:ext uri="{FF2B5EF4-FFF2-40B4-BE49-F238E27FC236}">
                <a16:creationId xmlns:a16="http://schemas.microsoft.com/office/drawing/2014/main" id="{AE929C4F-9C06-DE08-D66A-039631E82EC4}"/>
              </a:ext>
            </a:extLst>
          </p:cNvPr>
          <p:cNvSpPr>
            <a:spLocks noGrp="1"/>
          </p:cNvSpPr>
          <p:nvPr>
            <p:ph idx="1"/>
          </p:nvPr>
        </p:nvSpPr>
        <p:spPr>
          <a:xfrm>
            <a:off x="1764632" y="2178550"/>
            <a:ext cx="9589168" cy="3291807"/>
          </a:xfrm>
          <a:solidFill>
            <a:schemeClr val="bg1">
              <a:lumMod val="95000"/>
              <a:alpha val="82780"/>
            </a:schemeClr>
          </a:solidFill>
        </p:spPr>
        <p:txBody>
          <a:bodyPr>
            <a:normAutofit fontScale="92500" lnSpcReduction="10000"/>
          </a:bodyPr>
          <a:lstStyle/>
          <a:p>
            <a:pPr marL="0" indent="0">
              <a:buNone/>
            </a:pPr>
            <a:r>
              <a:rPr lang="en-US" sz="4300" dirty="0">
                <a:solidFill>
                  <a:schemeClr val="accent5">
                    <a:lumMod val="50000"/>
                  </a:schemeClr>
                </a:solidFill>
                <a:latin typeface="+mj-lt"/>
              </a:rPr>
              <a:t>We use three things to help us identify them</a:t>
            </a:r>
          </a:p>
          <a:p>
            <a:pPr marL="0" indent="0">
              <a:buNone/>
            </a:pPr>
            <a:endParaRPr lang="en-US" dirty="0">
              <a:solidFill>
                <a:schemeClr val="accent5">
                  <a:lumMod val="50000"/>
                </a:schemeClr>
              </a:solidFill>
            </a:endParaRPr>
          </a:p>
          <a:p>
            <a:pPr marL="914400" lvl="1" indent="-457200">
              <a:buFont typeface="+mj-lt"/>
              <a:buAutoNum type="arabicPeriod"/>
            </a:pPr>
            <a:r>
              <a:rPr lang="en-US" sz="3200" dirty="0">
                <a:solidFill>
                  <a:schemeClr val="accent5">
                    <a:lumMod val="50000"/>
                  </a:schemeClr>
                </a:solidFill>
              </a:rPr>
              <a:t>Whether they are cool-season or warm-season grasses</a:t>
            </a:r>
          </a:p>
          <a:p>
            <a:pPr marL="971550" lvl="1" indent="-514350">
              <a:buFont typeface="+mj-lt"/>
              <a:buAutoNum type="arabicPeriod"/>
            </a:pPr>
            <a:endParaRPr lang="en-US" sz="3200" dirty="0">
              <a:solidFill>
                <a:schemeClr val="accent5">
                  <a:lumMod val="50000"/>
                </a:schemeClr>
              </a:solidFill>
            </a:endParaRPr>
          </a:p>
          <a:p>
            <a:pPr marL="914400" lvl="1" indent="-457200">
              <a:buFont typeface="+mj-lt"/>
              <a:buAutoNum type="arabicPeriod"/>
            </a:pPr>
            <a:r>
              <a:rPr lang="en-US" sz="3200" dirty="0">
                <a:solidFill>
                  <a:schemeClr val="accent5">
                    <a:lumMod val="50000"/>
                  </a:schemeClr>
                </a:solidFill>
              </a:rPr>
              <a:t>How tall they are</a:t>
            </a:r>
          </a:p>
          <a:p>
            <a:pPr marL="971550" lvl="1" indent="-514350">
              <a:buFont typeface="+mj-lt"/>
              <a:buAutoNum type="arabicPeriod"/>
            </a:pPr>
            <a:endParaRPr lang="en-US" sz="3200" dirty="0">
              <a:solidFill>
                <a:schemeClr val="accent5">
                  <a:lumMod val="50000"/>
                </a:schemeClr>
              </a:solidFill>
            </a:endParaRPr>
          </a:p>
          <a:p>
            <a:pPr marL="914400" lvl="1" indent="-457200">
              <a:buFont typeface="+mj-lt"/>
              <a:buAutoNum type="arabicPeriod"/>
            </a:pPr>
            <a:r>
              <a:rPr lang="en-US" sz="3200" dirty="0">
                <a:solidFill>
                  <a:schemeClr val="accent5">
                    <a:lumMod val="50000"/>
                  </a:schemeClr>
                </a:solidFill>
              </a:rPr>
              <a:t>What their seed head looks like </a:t>
            </a:r>
          </a:p>
        </p:txBody>
      </p:sp>
      <p:sp>
        <p:nvSpPr>
          <p:cNvPr id="4" name="TextBox 3">
            <a:extLst>
              <a:ext uri="{FF2B5EF4-FFF2-40B4-BE49-F238E27FC236}">
                <a16:creationId xmlns:a16="http://schemas.microsoft.com/office/drawing/2014/main" id="{F5F0DBE5-A5D5-B08A-15E2-65B7A994B37A}"/>
              </a:ext>
            </a:extLst>
          </p:cNvPr>
          <p:cNvSpPr txBox="1"/>
          <p:nvPr/>
        </p:nvSpPr>
        <p:spPr>
          <a:xfrm>
            <a:off x="1235242" y="5895026"/>
            <a:ext cx="9849853" cy="584775"/>
          </a:xfrm>
          <a:prstGeom prst="rect">
            <a:avLst/>
          </a:prstGeom>
          <a:solidFill>
            <a:schemeClr val="bg1">
              <a:lumMod val="95000"/>
              <a:alpha val="87662"/>
            </a:schemeClr>
          </a:solidFill>
        </p:spPr>
        <p:txBody>
          <a:bodyPr wrap="square" rtlCol="0">
            <a:spAutoFit/>
          </a:bodyPr>
          <a:lstStyle/>
          <a:p>
            <a:r>
              <a:rPr lang="en-US" sz="3200" dirty="0">
                <a:solidFill>
                  <a:srgbClr val="FF0000"/>
                </a:solidFill>
              </a:rPr>
              <a:t>The grasses we learn here will all be warm-season grasses</a:t>
            </a:r>
          </a:p>
        </p:txBody>
      </p:sp>
      <p:sp>
        <p:nvSpPr>
          <p:cNvPr id="5" name="TextBox 4">
            <a:extLst>
              <a:ext uri="{FF2B5EF4-FFF2-40B4-BE49-F238E27FC236}">
                <a16:creationId xmlns:a16="http://schemas.microsoft.com/office/drawing/2014/main" id="{5023AEC1-6416-4FCA-57F9-2CA8B32D56D0}"/>
              </a:ext>
            </a:extLst>
          </p:cNvPr>
          <p:cNvSpPr txBox="1"/>
          <p:nvPr/>
        </p:nvSpPr>
        <p:spPr>
          <a:xfrm>
            <a:off x="174577" y="65087"/>
            <a:ext cx="932328" cy="707886"/>
          </a:xfrm>
          <a:prstGeom prst="rect">
            <a:avLst/>
          </a:prstGeom>
          <a:noFill/>
        </p:spPr>
        <p:txBody>
          <a:bodyPr wrap="square" rtlCol="0">
            <a:spAutoFit/>
          </a:bodyPr>
          <a:lstStyle/>
          <a:p>
            <a:r>
              <a:rPr lang="en-US" sz="4000" dirty="0"/>
              <a:t>14. </a:t>
            </a:r>
          </a:p>
        </p:txBody>
      </p:sp>
    </p:spTree>
    <p:extLst>
      <p:ext uri="{BB962C8B-B14F-4D97-AF65-F5344CB8AC3E}">
        <p14:creationId xmlns:p14="http://schemas.microsoft.com/office/powerpoint/2010/main" val="208904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D70AF-E101-DC78-706C-C599DD61147F}"/>
              </a:ext>
            </a:extLst>
          </p:cNvPr>
          <p:cNvSpPr>
            <a:spLocks noGrp="1"/>
          </p:cNvSpPr>
          <p:nvPr>
            <p:ph type="title"/>
          </p:nvPr>
        </p:nvSpPr>
        <p:spPr/>
        <p:txBody>
          <a:bodyPr/>
          <a:lstStyle/>
          <a:p>
            <a:r>
              <a:rPr lang="en-US" dirty="0"/>
              <a:t>Big Bluestem</a:t>
            </a:r>
          </a:p>
        </p:txBody>
      </p:sp>
      <p:sp>
        <p:nvSpPr>
          <p:cNvPr id="3" name="Content Placeholder 2">
            <a:extLst>
              <a:ext uri="{FF2B5EF4-FFF2-40B4-BE49-F238E27FC236}">
                <a16:creationId xmlns:a16="http://schemas.microsoft.com/office/drawing/2014/main" id="{B76CAFF6-6784-80D7-9AE7-232EDA0395FC}"/>
              </a:ext>
            </a:extLst>
          </p:cNvPr>
          <p:cNvSpPr>
            <a:spLocks noGrp="1"/>
          </p:cNvSpPr>
          <p:nvPr>
            <p:ph idx="1"/>
          </p:nvPr>
        </p:nvSpPr>
        <p:spPr>
          <a:xfrm>
            <a:off x="838200" y="1825625"/>
            <a:ext cx="6781800" cy="4351338"/>
          </a:xfrm>
          <a:solidFill>
            <a:schemeClr val="bg1">
              <a:lumMod val="95000"/>
              <a:alpha val="78096"/>
            </a:schemeClr>
          </a:solidFill>
        </p:spPr>
        <p:txBody>
          <a:bodyPr>
            <a:normAutofit/>
          </a:bodyPr>
          <a:lstStyle/>
          <a:p>
            <a:r>
              <a:rPr lang="en-US" sz="3200" dirty="0">
                <a:latin typeface="+mj-lt"/>
              </a:rPr>
              <a:t>Is the tallest warm-season grass – it can get over 9’ tall!</a:t>
            </a:r>
          </a:p>
          <a:p>
            <a:endParaRPr lang="en-US" sz="3200" dirty="0">
              <a:latin typeface="+mj-lt"/>
            </a:endParaRPr>
          </a:p>
          <a:p>
            <a:r>
              <a:rPr lang="en-US" sz="3200" dirty="0">
                <a:latin typeface="+mj-lt"/>
              </a:rPr>
              <a:t>It’s seed head looks like a “W”</a:t>
            </a:r>
          </a:p>
          <a:p>
            <a:endParaRPr lang="en-US" sz="3200" dirty="0">
              <a:latin typeface="+mj-lt"/>
            </a:endParaRPr>
          </a:p>
          <a:p>
            <a:r>
              <a:rPr lang="en-US" sz="3200" dirty="0">
                <a:latin typeface="+mj-lt"/>
              </a:rPr>
              <a:t>Because Wild Turkey feet look like a “W” – this grass is often called “Turkey Foot” </a:t>
            </a:r>
          </a:p>
        </p:txBody>
      </p:sp>
      <p:cxnSp>
        <p:nvCxnSpPr>
          <p:cNvPr id="7" name="Curved Connector 6">
            <a:extLst>
              <a:ext uri="{FF2B5EF4-FFF2-40B4-BE49-F238E27FC236}">
                <a16:creationId xmlns:a16="http://schemas.microsoft.com/office/drawing/2014/main" id="{A22AB1DA-05C6-20EF-D56C-5D3FC0CBEE16}"/>
              </a:ext>
            </a:extLst>
          </p:cNvPr>
          <p:cNvCxnSpPr/>
          <p:nvPr/>
        </p:nvCxnSpPr>
        <p:spPr>
          <a:xfrm rot="10800000" flipV="1">
            <a:off x="6689559" y="365124"/>
            <a:ext cx="1379621" cy="662781"/>
          </a:xfrm>
          <a:prstGeom prst="curvedConnector3">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A person flying a kite&#10;&#10;Description automatically generated">
            <a:extLst>
              <a:ext uri="{FF2B5EF4-FFF2-40B4-BE49-F238E27FC236}">
                <a16:creationId xmlns:a16="http://schemas.microsoft.com/office/drawing/2014/main" id="{A2AE65E3-712B-F307-7CC7-B2DE67090A9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69180" y="365123"/>
            <a:ext cx="3898526" cy="5811840"/>
          </a:xfrm>
          <a:prstGeom prst="rect">
            <a:avLst/>
          </a:prstGeom>
        </p:spPr>
      </p:pic>
      <p:sp>
        <p:nvSpPr>
          <p:cNvPr id="14" name="TextBox 13">
            <a:extLst>
              <a:ext uri="{FF2B5EF4-FFF2-40B4-BE49-F238E27FC236}">
                <a16:creationId xmlns:a16="http://schemas.microsoft.com/office/drawing/2014/main" id="{5B40DE8D-BB7D-925C-AB05-90DCB3FF39DC}"/>
              </a:ext>
            </a:extLst>
          </p:cNvPr>
          <p:cNvSpPr txBox="1"/>
          <p:nvPr/>
        </p:nvSpPr>
        <p:spPr>
          <a:xfrm>
            <a:off x="268941" y="316321"/>
            <a:ext cx="932328" cy="707886"/>
          </a:xfrm>
          <a:prstGeom prst="rect">
            <a:avLst/>
          </a:prstGeom>
          <a:noFill/>
        </p:spPr>
        <p:txBody>
          <a:bodyPr wrap="square" rtlCol="0">
            <a:spAutoFit/>
          </a:bodyPr>
          <a:lstStyle/>
          <a:p>
            <a:r>
              <a:rPr lang="en-US" sz="4000" dirty="0"/>
              <a:t>15. </a:t>
            </a:r>
          </a:p>
        </p:txBody>
      </p:sp>
    </p:spTree>
    <p:extLst>
      <p:ext uri="{BB962C8B-B14F-4D97-AF65-F5344CB8AC3E}">
        <p14:creationId xmlns:p14="http://schemas.microsoft.com/office/powerpoint/2010/main" val="552020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ssolv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ssolv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dissolve">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F4803-4F3D-405A-5D9C-D489B8777FDA}"/>
              </a:ext>
            </a:extLst>
          </p:cNvPr>
          <p:cNvSpPr>
            <a:spLocks noGrp="1"/>
          </p:cNvSpPr>
          <p:nvPr>
            <p:ph type="title"/>
          </p:nvPr>
        </p:nvSpPr>
        <p:spPr/>
        <p:txBody>
          <a:bodyPr/>
          <a:lstStyle/>
          <a:p>
            <a:r>
              <a:rPr lang="en-US" dirty="0"/>
              <a:t>Indiangrass</a:t>
            </a:r>
          </a:p>
        </p:txBody>
      </p:sp>
      <p:sp>
        <p:nvSpPr>
          <p:cNvPr id="3" name="Content Placeholder 2">
            <a:extLst>
              <a:ext uri="{FF2B5EF4-FFF2-40B4-BE49-F238E27FC236}">
                <a16:creationId xmlns:a16="http://schemas.microsoft.com/office/drawing/2014/main" id="{05DF0D69-DB54-CBD9-AE39-701CECA40276}"/>
              </a:ext>
            </a:extLst>
          </p:cNvPr>
          <p:cNvSpPr>
            <a:spLocks noGrp="1"/>
          </p:cNvSpPr>
          <p:nvPr>
            <p:ph idx="1"/>
          </p:nvPr>
        </p:nvSpPr>
        <p:spPr>
          <a:xfrm>
            <a:off x="838200" y="1825625"/>
            <a:ext cx="6252411" cy="4351338"/>
          </a:xfrm>
          <a:solidFill>
            <a:schemeClr val="bg1">
              <a:lumMod val="95000"/>
              <a:alpha val="82065"/>
            </a:schemeClr>
          </a:solidFill>
        </p:spPr>
        <p:txBody>
          <a:bodyPr>
            <a:normAutofit/>
          </a:bodyPr>
          <a:lstStyle/>
          <a:p>
            <a:r>
              <a:rPr lang="en-US" sz="3200" dirty="0">
                <a:latin typeface="+mj-lt"/>
              </a:rPr>
              <a:t>It’s seed head looks like a golden feather</a:t>
            </a:r>
          </a:p>
          <a:p>
            <a:endParaRPr lang="en-US" sz="3200" dirty="0">
              <a:latin typeface="+mj-lt"/>
            </a:endParaRPr>
          </a:p>
          <a:p>
            <a:r>
              <a:rPr lang="en-US" sz="3200" dirty="0">
                <a:latin typeface="+mj-lt"/>
              </a:rPr>
              <a:t>We see a LOT of Indiangrass in September and October</a:t>
            </a:r>
          </a:p>
          <a:p>
            <a:endParaRPr lang="en-US" sz="3200" dirty="0">
              <a:latin typeface="+mj-lt"/>
            </a:endParaRPr>
          </a:p>
          <a:p>
            <a:r>
              <a:rPr lang="en-US" sz="3200" dirty="0">
                <a:latin typeface="+mj-lt"/>
              </a:rPr>
              <a:t>It gets over 7’ tall</a:t>
            </a:r>
          </a:p>
        </p:txBody>
      </p:sp>
      <p:pic>
        <p:nvPicPr>
          <p:cNvPr id="5" name="Picture 4" descr="A field of tall grass with the sun setting in the background&#10;&#10;Description automatically generated with low confidence">
            <a:extLst>
              <a:ext uri="{FF2B5EF4-FFF2-40B4-BE49-F238E27FC236}">
                <a16:creationId xmlns:a16="http://schemas.microsoft.com/office/drawing/2014/main" id="{00C20E19-522D-D861-6920-D74D311D94E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76855" y="657725"/>
            <a:ext cx="4608515" cy="5835149"/>
          </a:xfrm>
          <a:prstGeom prst="rect">
            <a:avLst/>
          </a:prstGeom>
        </p:spPr>
      </p:pic>
      <p:sp>
        <p:nvSpPr>
          <p:cNvPr id="6" name="TextBox 5">
            <a:extLst>
              <a:ext uri="{FF2B5EF4-FFF2-40B4-BE49-F238E27FC236}">
                <a16:creationId xmlns:a16="http://schemas.microsoft.com/office/drawing/2014/main" id="{3410AAB8-DA81-76AC-0FF5-2BA039D88625}"/>
              </a:ext>
            </a:extLst>
          </p:cNvPr>
          <p:cNvSpPr txBox="1"/>
          <p:nvPr/>
        </p:nvSpPr>
        <p:spPr>
          <a:xfrm>
            <a:off x="268941" y="316321"/>
            <a:ext cx="932328" cy="707886"/>
          </a:xfrm>
          <a:prstGeom prst="rect">
            <a:avLst/>
          </a:prstGeom>
          <a:noFill/>
        </p:spPr>
        <p:txBody>
          <a:bodyPr wrap="square" rtlCol="0">
            <a:spAutoFit/>
          </a:bodyPr>
          <a:lstStyle/>
          <a:p>
            <a:r>
              <a:rPr lang="en-US" sz="4000" dirty="0"/>
              <a:t>16. </a:t>
            </a:r>
          </a:p>
        </p:txBody>
      </p:sp>
    </p:spTree>
    <p:extLst>
      <p:ext uri="{BB962C8B-B14F-4D97-AF65-F5344CB8AC3E}">
        <p14:creationId xmlns:p14="http://schemas.microsoft.com/office/powerpoint/2010/main" val="411234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BEDF7-4F88-207D-47DC-D79FF78E49AE}"/>
              </a:ext>
            </a:extLst>
          </p:cNvPr>
          <p:cNvSpPr>
            <a:spLocks noGrp="1"/>
          </p:cNvSpPr>
          <p:nvPr>
            <p:ph type="title"/>
          </p:nvPr>
        </p:nvSpPr>
        <p:spPr/>
        <p:txBody>
          <a:bodyPr/>
          <a:lstStyle/>
          <a:p>
            <a:r>
              <a:rPr lang="en-US" dirty="0"/>
              <a:t>Switchgrass</a:t>
            </a:r>
          </a:p>
        </p:txBody>
      </p:sp>
      <p:sp>
        <p:nvSpPr>
          <p:cNvPr id="3" name="Content Placeholder 2">
            <a:extLst>
              <a:ext uri="{FF2B5EF4-FFF2-40B4-BE49-F238E27FC236}">
                <a16:creationId xmlns:a16="http://schemas.microsoft.com/office/drawing/2014/main" id="{196E85EB-1201-9165-703B-0CE39D22002C}"/>
              </a:ext>
            </a:extLst>
          </p:cNvPr>
          <p:cNvSpPr>
            <a:spLocks noGrp="1"/>
          </p:cNvSpPr>
          <p:nvPr>
            <p:ph idx="1"/>
          </p:nvPr>
        </p:nvSpPr>
        <p:spPr>
          <a:xfrm>
            <a:off x="838200" y="1825625"/>
            <a:ext cx="4904874" cy="4351338"/>
          </a:xfrm>
          <a:solidFill>
            <a:schemeClr val="bg1">
              <a:lumMod val="95000"/>
              <a:alpha val="84727"/>
            </a:schemeClr>
          </a:solidFill>
        </p:spPr>
        <p:txBody>
          <a:bodyPr>
            <a:normAutofit/>
          </a:bodyPr>
          <a:lstStyle/>
          <a:p>
            <a:r>
              <a:rPr lang="en-US" sz="3200" dirty="0">
                <a:latin typeface="+mj-lt"/>
              </a:rPr>
              <a:t>This grass is also tall – often over 7 ‘ tall</a:t>
            </a:r>
          </a:p>
          <a:p>
            <a:pPr marL="0" indent="0">
              <a:buNone/>
            </a:pPr>
            <a:endParaRPr lang="en-US" sz="3200" dirty="0">
              <a:latin typeface="+mj-lt"/>
            </a:endParaRPr>
          </a:p>
          <a:p>
            <a:r>
              <a:rPr lang="en-US" sz="3200" dirty="0">
                <a:latin typeface="+mj-lt"/>
              </a:rPr>
              <a:t>Its seed head is really distinctive – it looks like exploding fireworks!</a:t>
            </a:r>
          </a:p>
          <a:p>
            <a:pPr marL="0" indent="0">
              <a:buNone/>
            </a:pPr>
            <a:endParaRPr lang="en-US" sz="3200" dirty="0">
              <a:latin typeface="+mj-lt"/>
            </a:endParaRPr>
          </a:p>
        </p:txBody>
      </p:sp>
      <p:pic>
        <p:nvPicPr>
          <p:cNvPr id="5" name="Picture 4" descr="A field of tall grass with the sun in the background&#10;&#10;Description automatically generated with low confidence">
            <a:extLst>
              <a:ext uri="{FF2B5EF4-FFF2-40B4-BE49-F238E27FC236}">
                <a16:creationId xmlns:a16="http://schemas.microsoft.com/office/drawing/2014/main" id="{D6152138-B429-E58F-00FC-D06F012E79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6000" y="67820"/>
            <a:ext cx="5274216" cy="6722360"/>
          </a:xfrm>
          <a:prstGeom prst="rect">
            <a:avLst/>
          </a:prstGeom>
        </p:spPr>
      </p:pic>
      <p:sp>
        <p:nvSpPr>
          <p:cNvPr id="6" name="TextBox 5">
            <a:extLst>
              <a:ext uri="{FF2B5EF4-FFF2-40B4-BE49-F238E27FC236}">
                <a16:creationId xmlns:a16="http://schemas.microsoft.com/office/drawing/2014/main" id="{73685844-DC6E-0ABC-70A5-F0BB1B3D0F97}"/>
              </a:ext>
            </a:extLst>
          </p:cNvPr>
          <p:cNvSpPr txBox="1"/>
          <p:nvPr/>
        </p:nvSpPr>
        <p:spPr>
          <a:xfrm>
            <a:off x="254653" y="230188"/>
            <a:ext cx="932328" cy="707886"/>
          </a:xfrm>
          <a:prstGeom prst="rect">
            <a:avLst/>
          </a:prstGeom>
          <a:noFill/>
        </p:spPr>
        <p:txBody>
          <a:bodyPr wrap="square" rtlCol="0">
            <a:spAutoFit/>
          </a:bodyPr>
          <a:lstStyle/>
          <a:p>
            <a:r>
              <a:rPr lang="en-US" sz="4000" dirty="0"/>
              <a:t>17. </a:t>
            </a:r>
          </a:p>
        </p:txBody>
      </p:sp>
    </p:spTree>
    <p:extLst>
      <p:ext uri="{BB962C8B-B14F-4D97-AF65-F5344CB8AC3E}">
        <p14:creationId xmlns:p14="http://schemas.microsoft.com/office/powerpoint/2010/main" val="73801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08D3E-577C-BE89-3835-48BBEA7C22FA}"/>
              </a:ext>
            </a:extLst>
          </p:cNvPr>
          <p:cNvSpPr>
            <a:spLocks noGrp="1"/>
          </p:cNvSpPr>
          <p:nvPr>
            <p:ph type="title"/>
          </p:nvPr>
        </p:nvSpPr>
        <p:spPr/>
        <p:txBody>
          <a:bodyPr/>
          <a:lstStyle/>
          <a:p>
            <a:r>
              <a:rPr lang="en-US" dirty="0"/>
              <a:t>Little Bluestem</a:t>
            </a:r>
          </a:p>
        </p:txBody>
      </p:sp>
      <p:sp>
        <p:nvSpPr>
          <p:cNvPr id="3" name="Content Placeholder 2">
            <a:extLst>
              <a:ext uri="{FF2B5EF4-FFF2-40B4-BE49-F238E27FC236}">
                <a16:creationId xmlns:a16="http://schemas.microsoft.com/office/drawing/2014/main" id="{946FE403-CD4E-4AC8-19CA-549AE062CA45}"/>
              </a:ext>
            </a:extLst>
          </p:cNvPr>
          <p:cNvSpPr>
            <a:spLocks noGrp="1"/>
          </p:cNvSpPr>
          <p:nvPr>
            <p:ph idx="1"/>
          </p:nvPr>
        </p:nvSpPr>
        <p:spPr>
          <a:xfrm>
            <a:off x="838200" y="1841667"/>
            <a:ext cx="5931568" cy="4351338"/>
          </a:xfrm>
          <a:solidFill>
            <a:schemeClr val="bg1">
              <a:lumMod val="95000"/>
              <a:alpha val="82000"/>
            </a:schemeClr>
          </a:solidFill>
        </p:spPr>
        <p:txBody>
          <a:bodyPr>
            <a:normAutofit fontScale="92500"/>
          </a:bodyPr>
          <a:lstStyle/>
          <a:p>
            <a:r>
              <a:rPr lang="en-US" sz="3200" dirty="0">
                <a:latin typeface="+mj-lt"/>
              </a:rPr>
              <a:t>This grass is shorter than the others</a:t>
            </a:r>
          </a:p>
          <a:p>
            <a:endParaRPr lang="en-US" sz="3200" dirty="0">
              <a:latin typeface="+mj-lt"/>
            </a:endParaRPr>
          </a:p>
          <a:p>
            <a:r>
              <a:rPr lang="en-US" sz="3200" dirty="0">
                <a:latin typeface="+mj-lt"/>
              </a:rPr>
              <a:t>It can still get over 5’ tall</a:t>
            </a:r>
          </a:p>
          <a:p>
            <a:endParaRPr lang="en-US" sz="3200" dirty="0">
              <a:latin typeface="+mj-lt"/>
            </a:endParaRPr>
          </a:p>
          <a:p>
            <a:r>
              <a:rPr lang="en-US" sz="3200" dirty="0">
                <a:latin typeface="+mj-lt"/>
              </a:rPr>
              <a:t>It is the state grass of Kansas</a:t>
            </a:r>
          </a:p>
          <a:p>
            <a:endParaRPr lang="en-US" sz="3200" dirty="0">
              <a:latin typeface="+mj-lt"/>
            </a:endParaRPr>
          </a:p>
          <a:p>
            <a:r>
              <a:rPr lang="en-US" sz="3200" dirty="0">
                <a:latin typeface="+mj-lt"/>
              </a:rPr>
              <a:t>Its seed head looks like curly eyelashes</a:t>
            </a:r>
          </a:p>
        </p:txBody>
      </p:sp>
      <p:pic>
        <p:nvPicPr>
          <p:cNvPr id="5" name="Picture 4" descr="A picture containing plant, grass&#10;&#10;Description automatically generated">
            <a:extLst>
              <a:ext uri="{FF2B5EF4-FFF2-40B4-BE49-F238E27FC236}">
                <a16:creationId xmlns:a16="http://schemas.microsoft.com/office/drawing/2014/main" id="{AC274ED5-113C-DCC1-3A25-0BDDCAD049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02379" y="0"/>
            <a:ext cx="4572000" cy="6858000"/>
          </a:xfrm>
          <a:prstGeom prst="rect">
            <a:avLst/>
          </a:prstGeom>
        </p:spPr>
      </p:pic>
      <p:sp>
        <p:nvSpPr>
          <p:cNvPr id="6" name="TextBox 5">
            <a:extLst>
              <a:ext uri="{FF2B5EF4-FFF2-40B4-BE49-F238E27FC236}">
                <a16:creationId xmlns:a16="http://schemas.microsoft.com/office/drawing/2014/main" id="{C221C687-62C9-40C6-AA50-B6EB8E90852F}"/>
              </a:ext>
            </a:extLst>
          </p:cNvPr>
          <p:cNvSpPr txBox="1"/>
          <p:nvPr/>
        </p:nvSpPr>
        <p:spPr>
          <a:xfrm>
            <a:off x="151457" y="214146"/>
            <a:ext cx="932328" cy="707886"/>
          </a:xfrm>
          <a:prstGeom prst="rect">
            <a:avLst/>
          </a:prstGeom>
          <a:noFill/>
        </p:spPr>
        <p:txBody>
          <a:bodyPr wrap="square" rtlCol="0">
            <a:spAutoFit/>
          </a:bodyPr>
          <a:lstStyle/>
          <a:p>
            <a:r>
              <a:rPr lang="en-US" sz="4000" dirty="0"/>
              <a:t>18. </a:t>
            </a:r>
          </a:p>
        </p:txBody>
      </p:sp>
    </p:spTree>
    <p:extLst>
      <p:ext uri="{BB962C8B-B14F-4D97-AF65-F5344CB8AC3E}">
        <p14:creationId xmlns:p14="http://schemas.microsoft.com/office/powerpoint/2010/main" val="343850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6C233-BE29-257D-1C80-07A12A830117}"/>
              </a:ext>
            </a:extLst>
          </p:cNvPr>
          <p:cNvSpPr>
            <a:spLocks noGrp="1"/>
          </p:cNvSpPr>
          <p:nvPr>
            <p:ph type="title"/>
          </p:nvPr>
        </p:nvSpPr>
        <p:spPr/>
        <p:txBody>
          <a:bodyPr/>
          <a:lstStyle/>
          <a:p>
            <a:r>
              <a:rPr lang="en-US" dirty="0"/>
              <a:t>Can you remember the names of these grasses?</a:t>
            </a:r>
          </a:p>
        </p:txBody>
      </p:sp>
      <p:pic>
        <p:nvPicPr>
          <p:cNvPr id="4" name="Content Placeholder 3" descr="A field of tall grass with a sunset in the background&#10;&#10;Description automatically generated with low confidence">
            <a:extLst>
              <a:ext uri="{FF2B5EF4-FFF2-40B4-BE49-F238E27FC236}">
                <a16:creationId xmlns:a16="http://schemas.microsoft.com/office/drawing/2014/main" id="{492DE567-57AD-FC54-6300-2DACD1E02B8F}"/>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0" y="1690688"/>
            <a:ext cx="2912503" cy="5298205"/>
          </a:xfrm>
          <a:prstGeom prst="rect">
            <a:avLst/>
          </a:prstGeom>
        </p:spPr>
      </p:pic>
      <p:pic>
        <p:nvPicPr>
          <p:cNvPr id="5" name="Picture 4" descr="A field of tall grass with the sun setting in the background&#10;&#10;Description automatically generated with low confidence">
            <a:extLst>
              <a:ext uri="{FF2B5EF4-FFF2-40B4-BE49-F238E27FC236}">
                <a16:creationId xmlns:a16="http://schemas.microsoft.com/office/drawing/2014/main" id="{AB4124B7-9254-EBCD-6680-2C82FF160B5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12504" y="1690688"/>
            <a:ext cx="3343918" cy="5835149"/>
          </a:xfrm>
          <a:prstGeom prst="rect">
            <a:avLst/>
          </a:prstGeom>
        </p:spPr>
      </p:pic>
      <p:pic>
        <p:nvPicPr>
          <p:cNvPr id="6" name="Picture 5" descr="A field of tall grass with the sun in the background&#10;&#10;Description automatically generated with low confidence">
            <a:extLst>
              <a:ext uri="{FF2B5EF4-FFF2-40B4-BE49-F238E27FC236}">
                <a16:creationId xmlns:a16="http://schemas.microsoft.com/office/drawing/2014/main" id="{5CCBB809-688F-98FA-6212-D586DC9C7E3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56422" y="1690688"/>
            <a:ext cx="2958909" cy="5167312"/>
          </a:xfrm>
          <a:prstGeom prst="rect">
            <a:avLst/>
          </a:prstGeom>
        </p:spPr>
      </p:pic>
      <p:pic>
        <p:nvPicPr>
          <p:cNvPr id="7" name="Picture 6" descr="A picture containing plant, grass&#10;&#10;Description automatically generated">
            <a:extLst>
              <a:ext uri="{FF2B5EF4-FFF2-40B4-BE49-F238E27FC236}">
                <a16:creationId xmlns:a16="http://schemas.microsoft.com/office/drawing/2014/main" id="{C7435C99-487C-CA1D-5B15-91F9E0959FC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15331" y="1690688"/>
            <a:ext cx="3011188" cy="6078102"/>
          </a:xfrm>
          <a:prstGeom prst="rect">
            <a:avLst/>
          </a:prstGeom>
        </p:spPr>
      </p:pic>
      <p:sp>
        <p:nvSpPr>
          <p:cNvPr id="8" name="TextBox 7">
            <a:extLst>
              <a:ext uri="{FF2B5EF4-FFF2-40B4-BE49-F238E27FC236}">
                <a16:creationId xmlns:a16="http://schemas.microsoft.com/office/drawing/2014/main" id="{74CDB297-6B02-F87B-4371-75FF57A1D48B}"/>
              </a:ext>
            </a:extLst>
          </p:cNvPr>
          <p:cNvSpPr txBox="1"/>
          <p:nvPr/>
        </p:nvSpPr>
        <p:spPr>
          <a:xfrm>
            <a:off x="126066" y="22225"/>
            <a:ext cx="932328" cy="707886"/>
          </a:xfrm>
          <a:prstGeom prst="rect">
            <a:avLst/>
          </a:prstGeom>
          <a:noFill/>
        </p:spPr>
        <p:txBody>
          <a:bodyPr wrap="square" rtlCol="0">
            <a:spAutoFit/>
          </a:bodyPr>
          <a:lstStyle/>
          <a:p>
            <a:r>
              <a:rPr lang="en-US" sz="4000" dirty="0"/>
              <a:t>19. </a:t>
            </a:r>
          </a:p>
        </p:txBody>
      </p:sp>
    </p:spTree>
    <p:extLst>
      <p:ext uri="{BB962C8B-B14F-4D97-AF65-F5344CB8AC3E}">
        <p14:creationId xmlns:p14="http://schemas.microsoft.com/office/powerpoint/2010/main" val="388387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BEC92-435A-74AA-E56F-9155973DDE35}"/>
              </a:ext>
            </a:extLst>
          </p:cNvPr>
          <p:cNvSpPr>
            <a:spLocks noGrp="1"/>
          </p:cNvSpPr>
          <p:nvPr>
            <p:ph type="title"/>
          </p:nvPr>
        </p:nvSpPr>
        <p:spPr>
          <a:xfrm>
            <a:off x="1053353" y="246973"/>
            <a:ext cx="10515600" cy="1325563"/>
          </a:xfrm>
        </p:spPr>
        <p:txBody>
          <a:bodyPr/>
          <a:lstStyle/>
          <a:p>
            <a:r>
              <a:rPr lang="en-US" b="1" dirty="0"/>
              <a:t>Grasses rule the prairie…</a:t>
            </a:r>
          </a:p>
        </p:txBody>
      </p:sp>
      <p:grpSp>
        <p:nvGrpSpPr>
          <p:cNvPr id="4" name="Group 3">
            <a:extLst>
              <a:ext uri="{FF2B5EF4-FFF2-40B4-BE49-F238E27FC236}">
                <a16:creationId xmlns:a16="http://schemas.microsoft.com/office/drawing/2014/main" id="{68DB68BB-4EBE-4D56-D2F8-B86700AFDE12}"/>
              </a:ext>
            </a:extLst>
          </p:cNvPr>
          <p:cNvGrpSpPr/>
          <p:nvPr/>
        </p:nvGrpSpPr>
        <p:grpSpPr>
          <a:xfrm>
            <a:off x="1201269" y="4697506"/>
            <a:ext cx="10784543" cy="1136287"/>
            <a:chOff x="4108373" y="1497367"/>
            <a:chExt cx="8045226" cy="1136287"/>
          </a:xfrm>
        </p:grpSpPr>
        <p:sp>
          <p:nvSpPr>
            <p:cNvPr id="5" name="TextBox 4">
              <a:extLst>
                <a:ext uri="{FF2B5EF4-FFF2-40B4-BE49-F238E27FC236}">
                  <a16:creationId xmlns:a16="http://schemas.microsoft.com/office/drawing/2014/main" id="{FC35D8DB-64CE-2F53-FDB2-31E34009A46C}"/>
                </a:ext>
              </a:extLst>
            </p:cNvPr>
            <p:cNvSpPr txBox="1"/>
            <p:nvPr/>
          </p:nvSpPr>
          <p:spPr>
            <a:xfrm>
              <a:off x="5292086" y="1497367"/>
              <a:ext cx="6861513" cy="707886"/>
            </a:xfrm>
            <a:prstGeom prst="rect">
              <a:avLst/>
            </a:prstGeom>
            <a:solidFill>
              <a:schemeClr val="bg1">
                <a:lumMod val="95000"/>
                <a:alpha val="70348"/>
              </a:schemeClr>
            </a:solidFill>
          </p:spPr>
          <p:txBody>
            <a:bodyPr wrap="square" rtlCol="0">
              <a:spAutoFit/>
            </a:bodyPr>
            <a:lstStyle/>
            <a:p>
              <a:r>
                <a:rPr lang="en-US" sz="4000" b="1" dirty="0">
                  <a:solidFill>
                    <a:schemeClr val="accent5">
                      <a:lumMod val="50000"/>
                    </a:schemeClr>
                  </a:solidFill>
                  <a:latin typeface="+mj-lt"/>
                </a:rPr>
                <a:t>Why do you think grasses rule the prairie?</a:t>
              </a:r>
            </a:p>
          </p:txBody>
        </p:sp>
        <p:pic>
          <p:nvPicPr>
            <p:cNvPr id="6" name="Picture 5" descr="A picture containing clipart&#10;&#10;Description automatically generated">
              <a:extLst>
                <a:ext uri="{FF2B5EF4-FFF2-40B4-BE49-F238E27FC236}">
                  <a16:creationId xmlns:a16="http://schemas.microsoft.com/office/drawing/2014/main" id="{7691B129-9B16-8815-36D0-5A942C5997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08373" y="1497367"/>
              <a:ext cx="1052447" cy="1136287"/>
            </a:xfrm>
            <a:prstGeom prst="rect">
              <a:avLst/>
            </a:prstGeom>
            <a:solidFill>
              <a:schemeClr val="accent2">
                <a:lumMod val="40000"/>
                <a:lumOff val="60000"/>
              </a:schemeClr>
            </a:solidFill>
          </p:spPr>
        </p:pic>
      </p:grpSp>
      <p:sp>
        <p:nvSpPr>
          <p:cNvPr id="7" name="TextBox 6">
            <a:extLst>
              <a:ext uri="{FF2B5EF4-FFF2-40B4-BE49-F238E27FC236}">
                <a16:creationId xmlns:a16="http://schemas.microsoft.com/office/drawing/2014/main" id="{6BFA7E1C-7841-7155-790F-CEF99C3127D0}"/>
              </a:ext>
            </a:extLst>
          </p:cNvPr>
          <p:cNvSpPr txBox="1"/>
          <p:nvPr/>
        </p:nvSpPr>
        <p:spPr>
          <a:xfrm>
            <a:off x="268941" y="555812"/>
            <a:ext cx="569259" cy="707886"/>
          </a:xfrm>
          <a:prstGeom prst="rect">
            <a:avLst/>
          </a:prstGeom>
          <a:noFill/>
        </p:spPr>
        <p:txBody>
          <a:bodyPr wrap="square" rtlCol="0">
            <a:spAutoFit/>
          </a:bodyPr>
          <a:lstStyle/>
          <a:p>
            <a:r>
              <a:rPr lang="en-US" sz="4000" dirty="0"/>
              <a:t>2. </a:t>
            </a:r>
          </a:p>
        </p:txBody>
      </p:sp>
    </p:spTree>
    <p:extLst>
      <p:ext uri="{BB962C8B-B14F-4D97-AF65-F5344CB8AC3E}">
        <p14:creationId xmlns:p14="http://schemas.microsoft.com/office/powerpoint/2010/main" val="317937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DE3B6-F937-7769-DB36-9A126E1FFCF3}"/>
              </a:ext>
            </a:extLst>
          </p:cNvPr>
          <p:cNvSpPr>
            <a:spLocks noGrp="1"/>
          </p:cNvSpPr>
          <p:nvPr>
            <p:ph type="title"/>
          </p:nvPr>
        </p:nvSpPr>
        <p:spPr>
          <a:xfrm>
            <a:off x="1175084" y="5049253"/>
            <a:ext cx="10515600" cy="1325563"/>
          </a:xfrm>
          <a:solidFill>
            <a:schemeClr val="bg1">
              <a:lumMod val="95000"/>
              <a:alpha val="54824"/>
            </a:schemeClr>
          </a:solidFill>
        </p:spPr>
        <p:txBody>
          <a:bodyPr/>
          <a:lstStyle/>
          <a:p>
            <a:r>
              <a:rPr lang="en-US" dirty="0"/>
              <a:t>We hope you get a chance to go to the prairie in the autumn to find these grasses! </a:t>
            </a:r>
          </a:p>
        </p:txBody>
      </p:sp>
      <p:sp>
        <p:nvSpPr>
          <p:cNvPr id="4" name="TextBox 3">
            <a:extLst>
              <a:ext uri="{FF2B5EF4-FFF2-40B4-BE49-F238E27FC236}">
                <a16:creationId xmlns:a16="http://schemas.microsoft.com/office/drawing/2014/main" id="{BCB29591-F762-3202-D1DA-42539C112AE2}"/>
              </a:ext>
            </a:extLst>
          </p:cNvPr>
          <p:cNvSpPr txBox="1"/>
          <p:nvPr/>
        </p:nvSpPr>
        <p:spPr>
          <a:xfrm>
            <a:off x="268941" y="316321"/>
            <a:ext cx="932328" cy="707886"/>
          </a:xfrm>
          <a:prstGeom prst="rect">
            <a:avLst/>
          </a:prstGeom>
          <a:noFill/>
        </p:spPr>
        <p:txBody>
          <a:bodyPr wrap="square" rtlCol="0">
            <a:spAutoFit/>
          </a:bodyPr>
          <a:lstStyle/>
          <a:p>
            <a:r>
              <a:rPr lang="en-US" sz="4000" dirty="0"/>
              <a:t>20. </a:t>
            </a:r>
          </a:p>
        </p:txBody>
      </p:sp>
    </p:spTree>
    <p:extLst>
      <p:ext uri="{BB962C8B-B14F-4D97-AF65-F5344CB8AC3E}">
        <p14:creationId xmlns:p14="http://schemas.microsoft.com/office/powerpoint/2010/main" val="366582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B09C1D-EF8B-AF87-E0EB-C4C2F30BD50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72164D34-4957-6467-2CF0-4705C6B45796}"/>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dirty="0">
                <a:solidFill>
                  <a:schemeClr val="bg1"/>
                </a:solidFill>
              </a:rPr>
              <a:t>Next – we’ll learn about fire and the prairie!</a:t>
            </a:r>
          </a:p>
        </p:txBody>
      </p:sp>
    </p:spTree>
    <p:extLst>
      <p:ext uri="{BB962C8B-B14F-4D97-AF65-F5344CB8AC3E}">
        <p14:creationId xmlns:p14="http://schemas.microsoft.com/office/powerpoint/2010/main" val="300896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descr="Logo, company name&#10;&#10;Description automatically generated">
            <a:extLst>
              <a:ext uri="{FF2B5EF4-FFF2-40B4-BE49-F238E27FC236}">
                <a16:creationId xmlns:a16="http://schemas.microsoft.com/office/drawing/2014/main" id="{21017BF0-0A93-956F-F48A-3A509CE1C5D7}"/>
              </a:ext>
            </a:extLst>
          </p:cNvPr>
          <p:cNvPicPr>
            <a:picLocks noChangeAspect="1"/>
          </p:cNvPicPr>
          <p:nvPr/>
        </p:nvPicPr>
        <p:blipFill>
          <a:blip r:embed="rId2"/>
          <a:stretch>
            <a:fillRect/>
          </a:stretch>
        </p:blipFill>
        <p:spPr>
          <a:xfrm>
            <a:off x="411482" y="1874632"/>
            <a:ext cx="6702552" cy="4256120"/>
          </a:xfrm>
          <a:prstGeom prst="rect">
            <a:avLst/>
          </a:prstGeom>
        </p:spPr>
      </p:pic>
      <p:sp>
        <p:nvSpPr>
          <p:cNvPr id="12" name="Content Placeholder 11">
            <a:extLst>
              <a:ext uri="{FF2B5EF4-FFF2-40B4-BE49-F238E27FC236}">
                <a16:creationId xmlns:a16="http://schemas.microsoft.com/office/drawing/2014/main" id="{A1E3DFAB-6E99-F7BD-C114-64D117AFFA48}"/>
              </a:ext>
            </a:extLst>
          </p:cNvPr>
          <p:cNvSpPr>
            <a:spLocks noGrp="1"/>
          </p:cNvSpPr>
          <p:nvPr>
            <p:ph idx="1"/>
          </p:nvPr>
        </p:nvSpPr>
        <p:spPr>
          <a:xfrm>
            <a:off x="7938752" y="2020824"/>
            <a:ext cx="3455097" cy="3959352"/>
          </a:xfrm>
        </p:spPr>
        <p:txBody>
          <a:bodyPr anchor="ctr">
            <a:normAutofit/>
          </a:bodyPr>
          <a:lstStyle/>
          <a:p>
            <a:pPr marL="0" indent="0" algn="r">
              <a:lnSpc>
                <a:spcPct val="100000"/>
              </a:lnSpc>
              <a:buNone/>
            </a:pPr>
            <a:endParaRPr lang="en-US" sz="1400" dirty="0">
              <a:latin typeface="+mj-lt"/>
            </a:endParaRPr>
          </a:p>
          <a:p>
            <a:pPr marL="0" indent="0" algn="r">
              <a:lnSpc>
                <a:spcPct val="100000"/>
              </a:lnSpc>
              <a:buNone/>
            </a:pPr>
            <a:endParaRPr lang="en-US" sz="1400" dirty="0">
              <a:latin typeface="+mj-lt"/>
            </a:endParaRPr>
          </a:p>
          <a:p>
            <a:pPr marL="0" indent="0" algn="r">
              <a:lnSpc>
                <a:spcPct val="100000"/>
              </a:lnSpc>
              <a:buNone/>
            </a:pPr>
            <a:endParaRPr lang="en-US" sz="1400" dirty="0">
              <a:latin typeface="+mj-lt"/>
            </a:endParaRPr>
          </a:p>
          <a:p>
            <a:pPr marL="0" indent="0" algn="r">
              <a:lnSpc>
                <a:spcPct val="100000"/>
              </a:lnSpc>
              <a:buNone/>
            </a:pPr>
            <a:endParaRPr lang="en-US" sz="1400" dirty="0">
              <a:latin typeface="+mj-lt"/>
            </a:endParaRPr>
          </a:p>
          <a:p>
            <a:pPr marL="0" indent="0" algn="r">
              <a:lnSpc>
                <a:spcPct val="100000"/>
              </a:lnSpc>
              <a:buNone/>
            </a:pPr>
            <a:endParaRPr lang="en-US" sz="1400" dirty="0">
              <a:latin typeface="+mj-lt"/>
            </a:endParaRPr>
          </a:p>
          <a:p>
            <a:pPr marL="0" indent="0" algn="r">
              <a:lnSpc>
                <a:spcPct val="100000"/>
              </a:lnSpc>
              <a:buNone/>
            </a:pPr>
            <a:endParaRPr lang="en-US" sz="1400" dirty="0">
              <a:latin typeface="+mj-lt"/>
            </a:endParaRPr>
          </a:p>
          <a:p>
            <a:pPr marL="0" indent="0" algn="r">
              <a:lnSpc>
                <a:spcPct val="100000"/>
              </a:lnSpc>
              <a:buNone/>
            </a:pPr>
            <a:r>
              <a:rPr lang="en-US" sz="1400" dirty="0">
                <a:latin typeface="+mj-lt"/>
              </a:rPr>
              <a:t>Author:</a:t>
            </a:r>
          </a:p>
          <a:p>
            <a:pPr marL="0" indent="0" algn="r">
              <a:lnSpc>
                <a:spcPct val="100000"/>
              </a:lnSpc>
              <a:spcBef>
                <a:spcPts val="0"/>
              </a:spcBef>
              <a:buNone/>
            </a:pPr>
            <a:endParaRPr lang="en-US" sz="1400" dirty="0">
              <a:latin typeface="+mj-lt"/>
            </a:endParaRPr>
          </a:p>
          <a:p>
            <a:pPr marL="0" indent="0" algn="r">
              <a:lnSpc>
                <a:spcPct val="100000"/>
              </a:lnSpc>
              <a:spcBef>
                <a:spcPts val="0"/>
              </a:spcBef>
              <a:buNone/>
            </a:pPr>
            <a:r>
              <a:rPr lang="en-US" sz="1400" dirty="0">
                <a:latin typeface="+mj-lt"/>
              </a:rPr>
              <a:t>Jill Haukos</a:t>
            </a:r>
          </a:p>
          <a:p>
            <a:pPr marL="0" indent="0" algn="r">
              <a:lnSpc>
                <a:spcPct val="100000"/>
              </a:lnSpc>
              <a:spcBef>
                <a:spcPts val="0"/>
              </a:spcBef>
              <a:buNone/>
            </a:pPr>
            <a:r>
              <a:rPr lang="en-US" sz="1400" dirty="0">
                <a:latin typeface="+mj-lt"/>
              </a:rPr>
              <a:t>Konza Environmental Education Program</a:t>
            </a:r>
          </a:p>
          <a:p>
            <a:pPr marL="0" indent="0" algn="r">
              <a:lnSpc>
                <a:spcPct val="100000"/>
              </a:lnSpc>
              <a:spcBef>
                <a:spcPts val="0"/>
              </a:spcBef>
              <a:buNone/>
            </a:pPr>
            <a:r>
              <a:rPr lang="en-US" sz="1400" dirty="0">
                <a:latin typeface="+mj-lt"/>
              </a:rPr>
              <a:t>Konza Prairie Biological Station</a:t>
            </a:r>
          </a:p>
          <a:p>
            <a:pPr marL="0" indent="0" algn="r">
              <a:lnSpc>
                <a:spcPct val="100000"/>
              </a:lnSpc>
              <a:spcBef>
                <a:spcPts val="0"/>
              </a:spcBef>
              <a:buNone/>
            </a:pPr>
            <a:r>
              <a:rPr lang="en-US" sz="1400" dirty="0">
                <a:latin typeface="+mj-lt"/>
              </a:rPr>
              <a:t>Manhattan, KS</a:t>
            </a:r>
          </a:p>
          <a:p>
            <a:pPr marL="0" indent="0" algn="r">
              <a:lnSpc>
                <a:spcPct val="100000"/>
              </a:lnSpc>
              <a:spcBef>
                <a:spcPts val="0"/>
              </a:spcBef>
              <a:buNone/>
            </a:pPr>
            <a:r>
              <a:rPr lang="en-US" sz="1400" dirty="0">
                <a:latin typeface="+mj-lt"/>
              </a:rPr>
              <a:t>© 2023</a:t>
            </a:r>
          </a:p>
        </p:txBody>
      </p:sp>
    </p:spTree>
    <p:extLst>
      <p:ext uri="{BB962C8B-B14F-4D97-AF65-F5344CB8AC3E}">
        <p14:creationId xmlns:p14="http://schemas.microsoft.com/office/powerpoint/2010/main" val="42832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1BEA51-AEF4-FAD8-C055-F1FE350A8E4D}"/>
              </a:ext>
            </a:extLst>
          </p:cNvPr>
          <p:cNvSpPr>
            <a:spLocks noGrp="1"/>
          </p:cNvSpPr>
          <p:nvPr>
            <p:ph type="title"/>
          </p:nvPr>
        </p:nvSpPr>
        <p:spPr>
          <a:xfrm>
            <a:off x="989657" y="1236442"/>
            <a:ext cx="4368602" cy="884527"/>
          </a:xfrm>
        </p:spPr>
        <p:txBody>
          <a:bodyPr anchor="b">
            <a:normAutofit/>
          </a:bodyPr>
          <a:lstStyle/>
          <a:p>
            <a:r>
              <a:rPr lang="en-US" sz="5400" dirty="0"/>
              <a:t>Roots!  </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324D60-94DD-5764-EDE9-B3938C6BB26D}"/>
              </a:ext>
            </a:extLst>
          </p:cNvPr>
          <p:cNvSpPr>
            <a:spLocks noGrp="1"/>
          </p:cNvSpPr>
          <p:nvPr>
            <p:ph idx="1"/>
          </p:nvPr>
        </p:nvSpPr>
        <p:spPr>
          <a:xfrm>
            <a:off x="534057" y="3071307"/>
            <a:ext cx="4243589" cy="3320668"/>
          </a:xfrm>
        </p:spPr>
        <p:txBody>
          <a:bodyPr>
            <a:normAutofit fontScale="77500" lnSpcReduction="20000"/>
          </a:bodyPr>
          <a:lstStyle/>
          <a:p>
            <a:r>
              <a:rPr lang="en-US" dirty="0">
                <a:latin typeface="+mj-lt"/>
              </a:rPr>
              <a:t>The roots of the grasses – called “fibrous roots” - act like a sponge</a:t>
            </a:r>
          </a:p>
          <a:p>
            <a:endParaRPr lang="en-US" dirty="0">
              <a:latin typeface="+mj-lt"/>
            </a:endParaRPr>
          </a:p>
          <a:p>
            <a:r>
              <a:rPr lang="en-US" dirty="0">
                <a:latin typeface="+mj-lt"/>
              </a:rPr>
              <a:t>They are very dense in the first 12” of soil and can quickly absorb water when it rains</a:t>
            </a:r>
          </a:p>
          <a:p>
            <a:endParaRPr lang="en-US" dirty="0">
              <a:latin typeface="+mj-lt"/>
            </a:endParaRPr>
          </a:p>
          <a:p>
            <a:r>
              <a:rPr lang="en-US" dirty="0">
                <a:latin typeface="+mj-lt"/>
              </a:rPr>
              <a:t>Those spongy roots can stop the water from going deeper into the soil</a:t>
            </a:r>
          </a:p>
        </p:txBody>
      </p:sp>
      <p:pic>
        <p:nvPicPr>
          <p:cNvPr id="9" name="Picture 8" descr="A close-up of some grass&#10;&#10;Description automatically generated with medium confidence">
            <a:extLst>
              <a:ext uri="{FF2B5EF4-FFF2-40B4-BE49-F238E27FC236}">
                <a16:creationId xmlns:a16="http://schemas.microsoft.com/office/drawing/2014/main" id="{B1E004B9-A490-5E93-E423-748508B6243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grpSp>
        <p:nvGrpSpPr>
          <p:cNvPr id="11" name="Group 10">
            <a:extLst>
              <a:ext uri="{FF2B5EF4-FFF2-40B4-BE49-F238E27FC236}">
                <a16:creationId xmlns:a16="http://schemas.microsoft.com/office/drawing/2014/main" id="{701F664D-065E-76E8-4392-2F7BF9BCFAC9}"/>
              </a:ext>
            </a:extLst>
          </p:cNvPr>
          <p:cNvGrpSpPr/>
          <p:nvPr/>
        </p:nvGrpSpPr>
        <p:grpSpPr>
          <a:xfrm>
            <a:off x="534057" y="5097973"/>
            <a:ext cx="10784543" cy="1323439"/>
            <a:chOff x="4108373" y="1497367"/>
            <a:chExt cx="8045226" cy="1323439"/>
          </a:xfrm>
        </p:grpSpPr>
        <p:sp>
          <p:nvSpPr>
            <p:cNvPr id="13" name="TextBox 12">
              <a:extLst>
                <a:ext uri="{FF2B5EF4-FFF2-40B4-BE49-F238E27FC236}">
                  <a16:creationId xmlns:a16="http://schemas.microsoft.com/office/drawing/2014/main" id="{8994089C-5255-6B43-525B-0199EEFC1A89}"/>
                </a:ext>
              </a:extLst>
            </p:cNvPr>
            <p:cNvSpPr txBox="1"/>
            <p:nvPr/>
          </p:nvSpPr>
          <p:spPr>
            <a:xfrm>
              <a:off x="5292086" y="1497367"/>
              <a:ext cx="6861513" cy="1323439"/>
            </a:xfrm>
            <a:prstGeom prst="rect">
              <a:avLst/>
            </a:prstGeom>
            <a:solidFill>
              <a:schemeClr val="bg1">
                <a:lumMod val="95000"/>
              </a:schemeClr>
            </a:solidFill>
          </p:spPr>
          <p:txBody>
            <a:bodyPr wrap="square" rtlCol="0">
              <a:spAutoFit/>
            </a:bodyPr>
            <a:lstStyle/>
            <a:p>
              <a:r>
                <a:rPr lang="en-US" sz="4000" b="1" dirty="0">
                  <a:solidFill>
                    <a:schemeClr val="accent5">
                      <a:lumMod val="50000"/>
                    </a:schemeClr>
                  </a:solidFill>
                  <a:latin typeface="+mj-lt"/>
                </a:rPr>
                <a:t>Why would it be good for plants to have spongy roots?</a:t>
              </a:r>
            </a:p>
          </p:txBody>
        </p:sp>
        <p:pic>
          <p:nvPicPr>
            <p:cNvPr id="14" name="Picture 13" descr="A picture containing clipart&#10;&#10;Description automatically generated">
              <a:extLst>
                <a:ext uri="{FF2B5EF4-FFF2-40B4-BE49-F238E27FC236}">
                  <a16:creationId xmlns:a16="http://schemas.microsoft.com/office/drawing/2014/main" id="{D4B7AD3B-84B2-76EA-8743-25184C032B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08373" y="1497367"/>
              <a:ext cx="1052447" cy="1136287"/>
            </a:xfrm>
            <a:prstGeom prst="rect">
              <a:avLst/>
            </a:prstGeom>
            <a:solidFill>
              <a:schemeClr val="accent2">
                <a:lumMod val="40000"/>
                <a:lumOff val="60000"/>
              </a:schemeClr>
            </a:solidFill>
          </p:spPr>
        </p:pic>
      </p:grpSp>
      <p:sp>
        <p:nvSpPr>
          <p:cNvPr id="18" name="TextBox 17">
            <a:extLst>
              <a:ext uri="{FF2B5EF4-FFF2-40B4-BE49-F238E27FC236}">
                <a16:creationId xmlns:a16="http://schemas.microsoft.com/office/drawing/2014/main" id="{376FED71-B993-6DCB-7005-4AB64E85DEFC}"/>
              </a:ext>
            </a:extLst>
          </p:cNvPr>
          <p:cNvSpPr txBox="1"/>
          <p:nvPr/>
        </p:nvSpPr>
        <p:spPr>
          <a:xfrm>
            <a:off x="268941" y="555812"/>
            <a:ext cx="569259" cy="707886"/>
          </a:xfrm>
          <a:prstGeom prst="rect">
            <a:avLst/>
          </a:prstGeom>
          <a:noFill/>
        </p:spPr>
        <p:txBody>
          <a:bodyPr wrap="square" rtlCol="0">
            <a:spAutoFit/>
          </a:bodyPr>
          <a:lstStyle/>
          <a:p>
            <a:r>
              <a:rPr lang="en-US" sz="4000" dirty="0"/>
              <a:t>3. </a:t>
            </a:r>
          </a:p>
        </p:txBody>
      </p:sp>
    </p:spTree>
    <p:extLst>
      <p:ext uri="{BB962C8B-B14F-4D97-AF65-F5344CB8AC3E}">
        <p14:creationId xmlns:p14="http://schemas.microsoft.com/office/powerpoint/2010/main" val="413369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46F957-4425-15CC-CADB-FE9A30705EC9}"/>
              </a:ext>
            </a:extLst>
          </p:cNvPr>
          <p:cNvSpPr>
            <a:spLocks noGrp="1"/>
          </p:cNvSpPr>
          <p:nvPr>
            <p:ph type="title"/>
          </p:nvPr>
        </p:nvSpPr>
        <p:spPr>
          <a:xfrm>
            <a:off x="640080" y="325369"/>
            <a:ext cx="4368602" cy="1956841"/>
          </a:xfrm>
        </p:spPr>
        <p:txBody>
          <a:bodyPr anchor="b">
            <a:normAutofit/>
          </a:bodyPr>
          <a:lstStyle/>
          <a:p>
            <a:r>
              <a:rPr lang="en-US" sz="4200" dirty="0"/>
              <a:t>Grass roots can keep water away from other plants</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BF1A66A-CD17-2C7F-5EFD-EAC0F97A7833}"/>
              </a:ext>
            </a:extLst>
          </p:cNvPr>
          <p:cNvSpPr>
            <a:spLocks noGrp="1"/>
          </p:cNvSpPr>
          <p:nvPr>
            <p:ph idx="1"/>
          </p:nvPr>
        </p:nvSpPr>
        <p:spPr>
          <a:xfrm>
            <a:off x="640080" y="2872899"/>
            <a:ext cx="4243589" cy="3320668"/>
          </a:xfrm>
        </p:spPr>
        <p:txBody>
          <a:bodyPr>
            <a:normAutofit/>
          </a:bodyPr>
          <a:lstStyle/>
          <a:p>
            <a:pPr marL="0" indent="0">
              <a:buNone/>
            </a:pPr>
            <a:r>
              <a:rPr lang="en-US" sz="2200" dirty="0"/>
              <a:t>Grasses can out-compete other plants by quickly and efficiently absorbing the water before it can go to other plants.</a:t>
            </a:r>
          </a:p>
          <a:p>
            <a:pPr marL="0" indent="0">
              <a:buNone/>
            </a:pPr>
            <a:endParaRPr lang="en-US" sz="2200" dirty="0"/>
          </a:p>
          <a:p>
            <a:pPr marL="0" indent="0">
              <a:buNone/>
            </a:pPr>
            <a:r>
              <a:rPr lang="en-US" sz="2200" dirty="0"/>
              <a:t>Trees, especially, have a very difficult time living on a prairie when the grasses keep the water from them. </a:t>
            </a:r>
          </a:p>
        </p:txBody>
      </p:sp>
      <p:pic>
        <p:nvPicPr>
          <p:cNvPr id="5" name="Picture 4" descr="A tree in a field&#10;&#10;Description automatically generated with medium confidence">
            <a:extLst>
              <a:ext uri="{FF2B5EF4-FFF2-40B4-BE49-F238E27FC236}">
                <a16:creationId xmlns:a16="http://schemas.microsoft.com/office/drawing/2014/main" id="{AF04BD76-48A4-8B02-5927-880D2E57EA5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grpSp>
        <p:nvGrpSpPr>
          <p:cNvPr id="6" name="Group 5">
            <a:extLst>
              <a:ext uri="{FF2B5EF4-FFF2-40B4-BE49-F238E27FC236}">
                <a16:creationId xmlns:a16="http://schemas.microsoft.com/office/drawing/2014/main" id="{AFD1FB74-2234-DE6F-65FD-805C3DEB11D4}"/>
              </a:ext>
            </a:extLst>
          </p:cNvPr>
          <p:cNvGrpSpPr/>
          <p:nvPr/>
        </p:nvGrpSpPr>
        <p:grpSpPr>
          <a:xfrm>
            <a:off x="4683539" y="610835"/>
            <a:ext cx="7405911" cy="1938992"/>
            <a:chOff x="4108373" y="1497367"/>
            <a:chExt cx="5524780" cy="1938992"/>
          </a:xfrm>
        </p:grpSpPr>
        <p:sp>
          <p:nvSpPr>
            <p:cNvPr id="7" name="TextBox 6">
              <a:extLst>
                <a:ext uri="{FF2B5EF4-FFF2-40B4-BE49-F238E27FC236}">
                  <a16:creationId xmlns:a16="http://schemas.microsoft.com/office/drawing/2014/main" id="{5F718200-77BE-C422-0DBC-012410B00536}"/>
                </a:ext>
              </a:extLst>
            </p:cNvPr>
            <p:cNvSpPr txBox="1"/>
            <p:nvPr/>
          </p:nvSpPr>
          <p:spPr>
            <a:xfrm>
              <a:off x="5292087" y="1497367"/>
              <a:ext cx="4341066" cy="1938992"/>
            </a:xfrm>
            <a:prstGeom prst="rect">
              <a:avLst/>
            </a:prstGeom>
            <a:solidFill>
              <a:schemeClr val="bg1">
                <a:lumMod val="95000"/>
                <a:alpha val="70348"/>
              </a:schemeClr>
            </a:solidFill>
          </p:spPr>
          <p:txBody>
            <a:bodyPr wrap="square" rtlCol="0">
              <a:spAutoFit/>
            </a:bodyPr>
            <a:lstStyle/>
            <a:p>
              <a:r>
                <a:rPr lang="en-US" sz="4000" b="1" dirty="0">
                  <a:solidFill>
                    <a:schemeClr val="accent5">
                      <a:lumMod val="50000"/>
                    </a:schemeClr>
                  </a:solidFill>
                  <a:latin typeface="+mj-lt"/>
                </a:rPr>
                <a:t>Draw what you think the roots of prairie grasses look like under the soil.</a:t>
              </a:r>
            </a:p>
          </p:txBody>
        </p:sp>
        <p:pic>
          <p:nvPicPr>
            <p:cNvPr id="8" name="Picture 7" descr="A picture containing clipart&#10;&#10;Description automatically generated">
              <a:extLst>
                <a:ext uri="{FF2B5EF4-FFF2-40B4-BE49-F238E27FC236}">
                  <a16:creationId xmlns:a16="http://schemas.microsoft.com/office/drawing/2014/main" id="{5406D9B4-41E8-9AD7-81BE-A60CF9D932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08373" y="1497367"/>
              <a:ext cx="1052447" cy="1136287"/>
            </a:xfrm>
            <a:prstGeom prst="rect">
              <a:avLst/>
            </a:prstGeom>
            <a:solidFill>
              <a:schemeClr val="accent2">
                <a:lumMod val="40000"/>
                <a:lumOff val="60000"/>
              </a:schemeClr>
            </a:solidFill>
          </p:spPr>
        </p:pic>
      </p:grpSp>
      <p:sp>
        <p:nvSpPr>
          <p:cNvPr id="9" name="TextBox 8">
            <a:extLst>
              <a:ext uri="{FF2B5EF4-FFF2-40B4-BE49-F238E27FC236}">
                <a16:creationId xmlns:a16="http://schemas.microsoft.com/office/drawing/2014/main" id="{78BFCA31-C20D-3960-EFBD-8FD9E7A7E4C0}"/>
              </a:ext>
            </a:extLst>
          </p:cNvPr>
          <p:cNvSpPr txBox="1"/>
          <p:nvPr/>
        </p:nvSpPr>
        <p:spPr>
          <a:xfrm>
            <a:off x="141434" y="256892"/>
            <a:ext cx="569259" cy="707886"/>
          </a:xfrm>
          <a:prstGeom prst="rect">
            <a:avLst/>
          </a:prstGeom>
          <a:noFill/>
        </p:spPr>
        <p:txBody>
          <a:bodyPr wrap="square" rtlCol="0">
            <a:spAutoFit/>
          </a:bodyPr>
          <a:lstStyle/>
          <a:p>
            <a:r>
              <a:rPr lang="en-US" sz="4000" dirty="0"/>
              <a:t>4. </a:t>
            </a:r>
          </a:p>
        </p:txBody>
      </p:sp>
    </p:spTree>
    <p:extLst>
      <p:ext uri="{BB962C8B-B14F-4D97-AF65-F5344CB8AC3E}">
        <p14:creationId xmlns:p14="http://schemas.microsoft.com/office/powerpoint/2010/main" val="326875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5F093A-46CF-E85B-8BCA-5ABD9BD13AED}"/>
              </a:ext>
            </a:extLst>
          </p:cNvPr>
          <p:cNvSpPr>
            <a:spLocks noGrp="1"/>
          </p:cNvSpPr>
          <p:nvPr>
            <p:ph type="title"/>
          </p:nvPr>
        </p:nvSpPr>
        <p:spPr>
          <a:xfrm>
            <a:off x="640080" y="325369"/>
            <a:ext cx="4368602" cy="1956841"/>
          </a:xfrm>
        </p:spPr>
        <p:txBody>
          <a:bodyPr anchor="b">
            <a:normAutofit/>
          </a:bodyPr>
          <a:lstStyle/>
          <a:p>
            <a:r>
              <a:rPr lang="en-US" sz="5400"/>
              <a:t>Grasses have a super-power!</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B0C523-6431-B865-40A2-9F8908545272}"/>
              </a:ext>
            </a:extLst>
          </p:cNvPr>
          <p:cNvSpPr>
            <a:spLocks noGrp="1"/>
          </p:cNvSpPr>
          <p:nvPr>
            <p:ph idx="1"/>
          </p:nvPr>
        </p:nvSpPr>
        <p:spPr>
          <a:xfrm>
            <a:off x="640080" y="2872899"/>
            <a:ext cx="4243589" cy="3320668"/>
          </a:xfrm>
        </p:spPr>
        <p:txBody>
          <a:bodyPr>
            <a:normAutofit/>
          </a:bodyPr>
          <a:lstStyle/>
          <a:p>
            <a:r>
              <a:rPr lang="en-US" sz="2200" dirty="0"/>
              <a:t>Grasses can pretend to be dead if the weather is very hot and dry - they turn yellow.</a:t>
            </a:r>
          </a:p>
          <a:p>
            <a:pPr marL="0" indent="0">
              <a:buNone/>
            </a:pPr>
            <a:endParaRPr lang="en-US" sz="2200" dirty="0"/>
          </a:p>
          <a:p>
            <a:r>
              <a:rPr lang="en-US" sz="2200" dirty="0"/>
              <a:t>But, once it rains again, the grasses start growing, and they can grow really fast! </a:t>
            </a:r>
          </a:p>
        </p:txBody>
      </p:sp>
      <p:pic>
        <p:nvPicPr>
          <p:cNvPr id="5" name="Picture 4" descr="A picture containing grass, outdoor, sky, field&#10;&#10;Description automatically generated">
            <a:extLst>
              <a:ext uri="{FF2B5EF4-FFF2-40B4-BE49-F238E27FC236}">
                <a16:creationId xmlns:a16="http://schemas.microsoft.com/office/drawing/2014/main" id="{800CEB30-B16E-E3CC-C264-7AFC329A9C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Box 5">
            <a:extLst>
              <a:ext uri="{FF2B5EF4-FFF2-40B4-BE49-F238E27FC236}">
                <a16:creationId xmlns:a16="http://schemas.microsoft.com/office/drawing/2014/main" id="{3A18EADD-2D82-35C8-D7F0-6CC99BC1AE13}"/>
              </a:ext>
            </a:extLst>
          </p:cNvPr>
          <p:cNvSpPr txBox="1"/>
          <p:nvPr/>
        </p:nvSpPr>
        <p:spPr>
          <a:xfrm>
            <a:off x="70821" y="466165"/>
            <a:ext cx="569259" cy="707886"/>
          </a:xfrm>
          <a:prstGeom prst="rect">
            <a:avLst/>
          </a:prstGeom>
          <a:noFill/>
        </p:spPr>
        <p:txBody>
          <a:bodyPr wrap="square" rtlCol="0">
            <a:spAutoFit/>
          </a:bodyPr>
          <a:lstStyle/>
          <a:p>
            <a:r>
              <a:rPr lang="en-US" sz="4000" dirty="0"/>
              <a:t>5. </a:t>
            </a:r>
          </a:p>
        </p:txBody>
      </p:sp>
    </p:spTree>
    <p:extLst>
      <p:ext uri="{BB962C8B-B14F-4D97-AF65-F5344CB8AC3E}">
        <p14:creationId xmlns:p14="http://schemas.microsoft.com/office/powerpoint/2010/main" val="2135407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22E0F-24B6-5C97-F101-070D6E7A5253}"/>
              </a:ext>
            </a:extLst>
          </p:cNvPr>
          <p:cNvSpPr>
            <a:spLocks noGrp="1"/>
          </p:cNvSpPr>
          <p:nvPr>
            <p:ph type="title"/>
          </p:nvPr>
        </p:nvSpPr>
        <p:spPr/>
        <p:txBody>
          <a:bodyPr/>
          <a:lstStyle/>
          <a:p>
            <a:r>
              <a:rPr lang="en-US" dirty="0"/>
              <a:t>Grasses store food and water underground</a:t>
            </a:r>
          </a:p>
        </p:txBody>
      </p:sp>
      <p:sp>
        <p:nvSpPr>
          <p:cNvPr id="3" name="Content Placeholder 2">
            <a:extLst>
              <a:ext uri="{FF2B5EF4-FFF2-40B4-BE49-F238E27FC236}">
                <a16:creationId xmlns:a16="http://schemas.microsoft.com/office/drawing/2014/main" id="{F038A8D5-80C0-7078-D269-904D48D972D9}"/>
              </a:ext>
            </a:extLst>
          </p:cNvPr>
          <p:cNvSpPr>
            <a:spLocks noGrp="1"/>
          </p:cNvSpPr>
          <p:nvPr>
            <p:ph idx="1"/>
          </p:nvPr>
        </p:nvSpPr>
        <p:spPr>
          <a:xfrm>
            <a:off x="838200" y="1690688"/>
            <a:ext cx="7283824" cy="4512888"/>
          </a:xfrm>
          <a:solidFill>
            <a:schemeClr val="bg1">
              <a:lumMod val="95000"/>
              <a:alpha val="67580"/>
            </a:schemeClr>
          </a:solidFill>
        </p:spPr>
        <p:txBody>
          <a:bodyPr>
            <a:normAutofit lnSpcReduction="10000"/>
          </a:bodyPr>
          <a:lstStyle/>
          <a:p>
            <a:r>
              <a:rPr lang="en-US" sz="3200" dirty="0"/>
              <a:t>Grasses can survive very bad conditions </a:t>
            </a:r>
          </a:p>
          <a:p>
            <a:pPr lvl="1"/>
            <a:r>
              <a:rPr lang="en-US" sz="2800" dirty="0"/>
              <a:t>Hot</a:t>
            </a:r>
          </a:p>
          <a:p>
            <a:pPr lvl="1"/>
            <a:r>
              <a:rPr lang="en-US" sz="2800" dirty="0"/>
              <a:t>Dry</a:t>
            </a:r>
          </a:p>
          <a:p>
            <a:pPr lvl="1"/>
            <a:r>
              <a:rPr lang="en-US" sz="2800" dirty="0"/>
              <a:t>Cold</a:t>
            </a:r>
          </a:p>
          <a:p>
            <a:pPr lvl="1"/>
            <a:r>
              <a:rPr lang="en-US" sz="2800" dirty="0"/>
              <a:t>Fire</a:t>
            </a:r>
          </a:p>
          <a:p>
            <a:pPr lvl="1"/>
            <a:endParaRPr lang="en-US" sz="2800" dirty="0"/>
          </a:p>
          <a:p>
            <a:r>
              <a:rPr lang="en-US" sz="3200" dirty="0"/>
              <a:t>They can use their underground food and water to survive (go into “dormancy”) and begin to grow again when conditions improve</a:t>
            </a:r>
            <a:r>
              <a:rPr lang="en-US" dirty="0"/>
              <a:t>.</a:t>
            </a:r>
          </a:p>
        </p:txBody>
      </p:sp>
      <p:pic>
        <p:nvPicPr>
          <p:cNvPr id="5" name="Picture 4" descr="A picture containing outdoor, grass, rock, mountain&#10;&#10;Description automatically generated">
            <a:extLst>
              <a:ext uri="{FF2B5EF4-FFF2-40B4-BE49-F238E27FC236}">
                <a16:creationId xmlns:a16="http://schemas.microsoft.com/office/drawing/2014/main" id="{B7D8E863-C969-1D34-2E10-775F1CECBBD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47266" y="1858355"/>
            <a:ext cx="3595257" cy="4177553"/>
          </a:xfrm>
          <a:prstGeom prst="rect">
            <a:avLst/>
          </a:prstGeom>
        </p:spPr>
      </p:pic>
      <p:sp>
        <p:nvSpPr>
          <p:cNvPr id="6" name="TextBox 5">
            <a:extLst>
              <a:ext uri="{FF2B5EF4-FFF2-40B4-BE49-F238E27FC236}">
                <a16:creationId xmlns:a16="http://schemas.microsoft.com/office/drawing/2014/main" id="{6C579C25-ADD2-04EC-E025-55CDD4A10731}"/>
              </a:ext>
            </a:extLst>
          </p:cNvPr>
          <p:cNvSpPr txBox="1"/>
          <p:nvPr/>
        </p:nvSpPr>
        <p:spPr>
          <a:xfrm>
            <a:off x="268941" y="555812"/>
            <a:ext cx="569259" cy="707886"/>
          </a:xfrm>
          <a:prstGeom prst="rect">
            <a:avLst/>
          </a:prstGeom>
          <a:noFill/>
        </p:spPr>
        <p:txBody>
          <a:bodyPr wrap="square" rtlCol="0">
            <a:spAutoFit/>
          </a:bodyPr>
          <a:lstStyle/>
          <a:p>
            <a:r>
              <a:rPr lang="en-US" sz="4000" dirty="0"/>
              <a:t>6. </a:t>
            </a:r>
          </a:p>
        </p:txBody>
      </p:sp>
    </p:spTree>
    <p:extLst>
      <p:ext uri="{BB962C8B-B14F-4D97-AF65-F5344CB8AC3E}">
        <p14:creationId xmlns:p14="http://schemas.microsoft.com/office/powerpoint/2010/main" val="428486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ssolv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dissolv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84E9-AED8-072E-0161-8F852B14DF45}"/>
              </a:ext>
            </a:extLst>
          </p:cNvPr>
          <p:cNvSpPr>
            <a:spLocks noGrp="1"/>
          </p:cNvSpPr>
          <p:nvPr>
            <p:ph type="title"/>
          </p:nvPr>
        </p:nvSpPr>
        <p:spPr/>
        <p:txBody>
          <a:bodyPr/>
          <a:lstStyle/>
          <a:p>
            <a:r>
              <a:rPr lang="en-US" dirty="0"/>
              <a:t>In the tallgrass prairie, there are two seasons for grasses:</a:t>
            </a:r>
          </a:p>
        </p:txBody>
      </p:sp>
      <p:sp>
        <p:nvSpPr>
          <p:cNvPr id="3" name="Content Placeholder 2">
            <a:extLst>
              <a:ext uri="{FF2B5EF4-FFF2-40B4-BE49-F238E27FC236}">
                <a16:creationId xmlns:a16="http://schemas.microsoft.com/office/drawing/2014/main" id="{6E4D9632-D665-4EE1-F2D9-3BAB8F7588E0}"/>
              </a:ext>
            </a:extLst>
          </p:cNvPr>
          <p:cNvSpPr>
            <a:spLocks noGrp="1"/>
          </p:cNvSpPr>
          <p:nvPr>
            <p:ph idx="1"/>
          </p:nvPr>
        </p:nvSpPr>
        <p:spPr>
          <a:xfrm>
            <a:off x="3630441" y="2306372"/>
            <a:ext cx="5522614" cy="1758636"/>
          </a:xfrm>
          <a:solidFill>
            <a:schemeClr val="bg1">
              <a:lumMod val="95000"/>
              <a:alpha val="72186"/>
            </a:schemeClr>
          </a:solidFill>
        </p:spPr>
        <p:txBody>
          <a:bodyPr>
            <a:normAutofit fontScale="92500" lnSpcReduction="20000"/>
          </a:bodyPr>
          <a:lstStyle/>
          <a:p>
            <a:r>
              <a:rPr lang="en-US" sz="4400" dirty="0"/>
              <a:t>Cool-season grasses</a:t>
            </a:r>
          </a:p>
          <a:p>
            <a:pPr marL="0" indent="0">
              <a:buNone/>
            </a:pPr>
            <a:endParaRPr lang="en-US" sz="4400" dirty="0"/>
          </a:p>
          <a:p>
            <a:r>
              <a:rPr lang="en-US" sz="4400" dirty="0"/>
              <a:t>Warm-season grasses</a:t>
            </a:r>
          </a:p>
        </p:txBody>
      </p:sp>
      <p:sp>
        <p:nvSpPr>
          <p:cNvPr id="4" name="TextBox 3">
            <a:extLst>
              <a:ext uri="{FF2B5EF4-FFF2-40B4-BE49-F238E27FC236}">
                <a16:creationId xmlns:a16="http://schemas.microsoft.com/office/drawing/2014/main" id="{CF638435-8F11-C4E6-2855-42A175DF7DFD}"/>
              </a:ext>
            </a:extLst>
          </p:cNvPr>
          <p:cNvSpPr txBox="1"/>
          <p:nvPr/>
        </p:nvSpPr>
        <p:spPr>
          <a:xfrm>
            <a:off x="208344" y="428263"/>
            <a:ext cx="671332" cy="707886"/>
          </a:xfrm>
          <a:prstGeom prst="rect">
            <a:avLst/>
          </a:prstGeom>
          <a:noFill/>
        </p:spPr>
        <p:txBody>
          <a:bodyPr wrap="square" rtlCol="0">
            <a:spAutoFit/>
          </a:bodyPr>
          <a:lstStyle/>
          <a:p>
            <a:r>
              <a:rPr lang="en-US" sz="4000" dirty="0"/>
              <a:t>7.</a:t>
            </a:r>
          </a:p>
        </p:txBody>
      </p:sp>
      <p:grpSp>
        <p:nvGrpSpPr>
          <p:cNvPr id="5" name="Group 4">
            <a:extLst>
              <a:ext uri="{FF2B5EF4-FFF2-40B4-BE49-F238E27FC236}">
                <a16:creationId xmlns:a16="http://schemas.microsoft.com/office/drawing/2014/main" id="{5E55078D-3DE6-EB09-3459-6CA6FE37F44D}"/>
              </a:ext>
            </a:extLst>
          </p:cNvPr>
          <p:cNvGrpSpPr/>
          <p:nvPr/>
        </p:nvGrpSpPr>
        <p:grpSpPr>
          <a:xfrm>
            <a:off x="1201269" y="4697506"/>
            <a:ext cx="10784543" cy="1938992"/>
            <a:chOff x="4108373" y="1497367"/>
            <a:chExt cx="8045226" cy="1938992"/>
          </a:xfrm>
        </p:grpSpPr>
        <p:sp>
          <p:nvSpPr>
            <p:cNvPr id="6" name="TextBox 5">
              <a:extLst>
                <a:ext uri="{FF2B5EF4-FFF2-40B4-BE49-F238E27FC236}">
                  <a16:creationId xmlns:a16="http://schemas.microsoft.com/office/drawing/2014/main" id="{63B08224-AF58-7BF1-7542-15956C21F79E}"/>
                </a:ext>
              </a:extLst>
            </p:cNvPr>
            <p:cNvSpPr txBox="1"/>
            <p:nvPr/>
          </p:nvSpPr>
          <p:spPr>
            <a:xfrm>
              <a:off x="5292086" y="1497367"/>
              <a:ext cx="6861513" cy="1938992"/>
            </a:xfrm>
            <a:prstGeom prst="rect">
              <a:avLst/>
            </a:prstGeom>
            <a:solidFill>
              <a:schemeClr val="bg1">
                <a:lumMod val="95000"/>
                <a:alpha val="70348"/>
              </a:schemeClr>
            </a:solidFill>
          </p:spPr>
          <p:txBody>
            <a:bodyPr wrap="square" rtlCol="0">
              <a:spAutoFit/>
            </a:bodyPr>
            <a:lstStyle/>
            <a:p>
              <a:r>
                <a:rPr lang="en-US" sz="4000" b="1" dirty="0">
                  <a:solidFill>
                    <a:schemeClr val="accent5">
                      <a:lumMod val="50000"/>
                    </a:schemeClr>
                  </a:solidFill>
                  <a:latin typeface="+mj-lt"/>
                </a:rPr>
                <a:t>What months do you think the cool-season grasses grow?  How about the warm-season grasses?</a:t>
              </a:r>
            </a:p>
          </p:txBody>
        </p:sp>
        <p:pic>
          <p:nvPicPr>
            <p:cNvPr id="7" name="Picture 6" descr="A picture containing clipart&#10;&#10;Description automatically generated">
              <a:extLst>
                <a:ext uri="{FF2B5EF4-FFF2-40B4-BE49-F238E27FC236}">
                  <a16:creationId xmlns:a16="http://schemas.microsoft.com/office/drawing/2014/main" id="{040F5038-F0D9-487D-8512-3E87ECCD51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08373" y="1497367"/>
              <a:ext cx="1052447" cy="1136287"/>
            </a:xfrm>
            <a:prstGeom prst="rect">
              <a:avLst/>
            </a:prstGeom>
            <a:solidFill>
              <a:schemeClr val="accent2">
                <a:lumMod val="40000"/>
                <a:lumOff val="60000"/>
              </a:schemeClr>
            </a:solidFill>
          </p:spPr>
        </p:pic>
      </p:grpSp>
    </p:spTree>
    <p:extLst>
      <p:ext uri="{BB962C8B-B14F-4D97-AF65-F5344CB8AC3E}">
        <p14:creationId xmlns:p14="http://schemas.microsoft.com/office/powerpoint/2010/main" val="56467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assy field with a dirt road&#10;&#10;Description automatically generated with low confidence">
            <a:extLst>
              <a:ext uri="{FF2B5EF4-FFF2-40B4-BE49-F238E27FC236}">
                <a16:creationId xmlns:a16="http://schemas.microsoft.com/office/drawing/2014/main" id="{030A55AD-4595-4336-69E5-16BD79A4DFB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8"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3D3F3-5709-F33D-B862-EBA40D1930BF}"/>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The cool-season grasses begin growing in early spring – during the month of March</a:t>
            </a:r>
          </a:p>
        </p:txBody>
      </p:sp>
      <p:sp>
        <p:nvSpPr>
          <p:cNvPr id="3" name="Content Placeholder 2">
            <a:extLst>
              <a:ext uri="{FF2B5EF4-FFF2-40B4-BE49-F238E27FC236}">
                <a16:creationId xmlns:a16="http://schemas.microsoft.com/office/drawing/2014/main" id="{4555B480-CFE7-45D6-B5A1-CFAEF29888CB}"/>
              </a:ext>
            </a:extLst>
          </p:cNvPr>
          <p:cNvSpPr>
            <a:spLocks noGrp="1"/>
          </p:cNvSpPr>
          <p:nvPr>
            <p:ph idx="1"/>
          </p:nvPr>
        </p:nvSpPr>
        <p:spPr>
          <a:xfrm>
            <a:off x="1097280" y="482521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pPr marL="0" indent="0" algn="ctr">
              <a:buNone/>
            </a:pPr>
            <a:r>
              <a:rPr lang="en-US" sz="3600" dirty="0">
                <a:solidFill>
                  <a:srgbClr val="FFFFFF"/>
                </a:solidFill>
              </a:rPr>
              <a:t>This is when the prairie is bright green!</a:t>
            </a:r>
          </a:p>
        </p:txBody>
      </p:sp>
      <p:sp>
        <p:nvSpPr>
          <p:cNvPr id="4" name="TextBox 3">
            <a:extLst>
              <a:ext uri="{FF2B5EF4-FFF2-40B4-BE49-F238E27FC236}">
                <a16:creationId xmlns:a16="http://schemas.microsoft.com/office/drawing/2014/main" id="{25449C4B-8957-9D3B-CAAA-94CFA6FBE4F8}"/>
              </a:ext>
            </a:extLst>
          </p:cNvPr>
          <p:cNvSpPr txBox="1"/>
          <p:nvPr/>
        </p:nvSpPr>
        <p:spPr>
          <a:xfrm>
            <a:off x="484093" y="555812"/>
            <a:ext cx="824753" cy="726905"/>
          </a:xfrm>
          <a:prstGeom prst="rect">
            <a:avLst/>
          </a:prstGeom>
          <a:noFill/>
        </p:spPr>
        <p:txBody>
          <a:bodyPr wrap="square" rtlCol="0">
            <a:spAutoFit/>
          </a:bodyPr>
          <a:lstStyle/>
          <a:p>
            <a:r>
              <a:rPr lang="en-US" sz="4000" dirty="0">
                <a:solidFill>
                  <a:schemeClr val="bg1"/>
                </a:solidFill>
              </a:rPr>
              <a:t>8. </a:t>
            </a:r>
          </a:p>
        </p:txBody>
      </p:sp>
    </p:spTree>
    <p:extLst>
      <p:ext uri="{BB962C8B-B14F-4D97-AF65-F5344CB8AC3E}">
        <p14:creationId xmlns:p14="http://schemas.microsoft.com/office/powerpoint/2010/main" val="122858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plant, tree, palm, sunset&#10;&#10;Description automatically generated">
            <a:extLst>
              <a:ext uri="{FF2B5EF4-FFF2-40B4-BE49-F238E27FC236}">
                <a16:creationId xmlns:a16="http://schemas.microsoft.com/office/drawing/2014/main" id="{D334E3A2-9BFD-A06B-3CBE-8DE8288D9A8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C51DF23D-735B-2207-B54E-99BD71DAB49B}"/>
              </a:ext>
            </a:extLst>
          </p:cNvPr>
          <p:cNvSpPr>
            <a:spLocks noGrp="1"/>
          </p:cNvSpPr>
          <p:nvPr>
            <p:ph type="title"/>
          </p:nvPr>
        </p:nvSpPr>
        <p:spPr>
          <a:xfrm>
            <a:off x="709448" y="1913950"/>
            <a:ext cx="4204137" cy="1342754"/>
          </a:xfrm>
        </p:spPr>
        <p:txBody>
          <a:bodyPr>
            <a:normAutofit/>
          </a:bodyPr>
          <a:lstStyle/>
          <a:p>
            <a:pPr algn="ctr"/>
            <a:r>
              <a:rPr lang="en-US" sz="3600"/>
              <a:t>Grasses grow for a couple of months</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0DE9AE4-2906-44D8-ED80-EB17A61577BC}"/>
              </a:ext>
            </a:extLst>
          </p:cNvPr>
          <p:cNvSpPr>
            <a:spLocks noGrp="1"/>
          </p:cNvSpPr>
          <p:nvPr>
            <p:ph idx="1"/>
          </p:nvPr>
        </p:nvSpPr>
        <p:spPr>
          <a:xfrm>
            <a:off x="525516" y="2859741"/>
            <a:ext cx="5068460" cy="3863781"/>
          </a:xfrm>
        </p:spPr>
        <p:txBody>
          <a:bodyPr anchor="ctr">
            <a:normAutofit/>
          </a:bodyPr>
          <a:lstStyle/>
          <a:p>
            <a:r>
              <a:rPr lang="en-US" sz="2400" dirty="0"/>
              <a:t>At the end of their season of growth, they make seeds at the very tops of their stems</a:t>
            </a:r>
          </a:p>
          <a:p>
            <a:r>
              <a:rPr lang="en-US" sz="2400" dirty="0"/>
              <a:t>These are called “seed heads” </a:t>
            </a:r>
          </a:p>
          <a:p>
            <a:r>
              <a:rPr lang="en-US" sz="2400" dirty="0"/>
              <a:t>Different kinds of grasses have different shapes and sizes of seed heads</a:t>
            </a:r>
          </a:p>
        </p:txBody>
      </p:sp>
      <p:sp>
        <p:nvSpPr>
          <p:cNvPr id="6" name="TextBox 5">
            <a:extLst>
              <a:ext uri="{FF2B5EF4-FFF2-40B4-BE49-F238E27FC236}">
                <a16:creationId xmlns:a16="http://schemas.microsoft.com/office/drawing/2014/main" id="{7EEC45F5-395B-F279-73EF-E128E1328CF9}"/>
              </a:ext>
            </a:extLst>
          </p:cNvPr>
          <p:cNvSpPr txBox="1"/>
          <p:nvPr/>
        </p:nvSpPr>
        <p:spPr>
          <a:xfrm>
            <a:off x="525515" y="555813"/>
            <a:ext cx="783331" cy="707886"/>
          </a:xfrm>
          <a:prstGeom prst="rect">
            <a:avLst/>
          </a:prstGeom>
          <a:noFill/>
        </p:spPr>
        <p:txBody>
          <a:bodyPr wrap="square" rtlCol="0">
            <a:spAutoFit/>
          </a:bodyPr>
          <a:lstStyle/>
          <a:p>
            <a:r>
              <a:rPr lang="en-US" sz="4000" dirty="0">
                <a:solidFill>
                  <a:schemeClr val="bg1"/>
                </a:solidFill>
              </a:rPr>
              <a:t>9.</a:t>
            </a:r>
          </a:p>
        </p:txBody>
      </p:sp>
    </p:spTree>
    <p:extLst>
      <p:ext uri="{BB962C8B-B14F-4D97-AF65-F5344CB8AC3E}">
        <p14:creationId xmlns:p14="http://schemas.microsoft.com/office/powerpoint/2010/main" val="313259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TotalTime>
  <Words>1039</Words>
  <Application>Microsoft Macintosh PowerPoint</Application>
  <PresentationFormat>Widescreen</PresentationFormat>
  <Paragraphs>148</Paragraphs>
  <Slides>22</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Grasses of the Prairie</vt:lpstr>
      <vt:lpstr>Grasses rule the prairie…</vt:lpstr>
      <vt:lpstr>Roots!  </vt:lpstr>
      <vt:lpstr>Grass roots can keep water away from other plants</vt:lpstr>
      <vt:lpstr>Grasses have a super-power!</vt:lpstr>
      <vt:lpstr>Grasses store food and water underground</vt:lpstr>
      <vt:lpstr>In the tallgrass prairie, there are two seasons for grasses:</vt:lpstr>
      <vt:lpstr>The cool-season grasses begin growing in early spring – during the month of March</vt:lpstr>
      <vt:lpstr>Grasses grow for a couple of months</vt:lpstr>
      <vt:lpstr>When the cool-season grasses are done growing and have made their seeds, they begin to turn from green to gold</vt:lpstr>
      <vt:lpstr>The warm-season grasses begin growing in early summer and can get very tall in July</vt:lpstr>
      <vt:lpstr>The tallgrasses sometimes don’t get very tall…</vt:lpstr>
      <vt:lpstr>RAIN!</vt:lpstr>
      <vt:lpstr>Next – let’s learn some of the different grasses…</vt:lpstr>
      <vt:lpstr>Big Bluestem</vt:lpstr>
      <vt:lpstr>Indiangrass</vt:lpstr>
      <vt:lpstr>Switchgrass</vt:lpstr>
      <vt:lpstr>Little Bluestem</vt:lpstr>
      <vt:lpstr>Can you remember the names of these grasses?</vt:lpstr>
      <vt:lpstr>We hope you get a chance to go to the prairie in the autumn to find these grasses! </vt:lpstr>
      <vt:lpstr>Next – we’ll learn about fire and the prairie!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Grasses of the Prairie</dc:title>
  <dc:creator>Jill Haukos</dc:creator>
  <cp:lastModifiedBy>Microsoft Office User</cp:lastModifiedBy>
  <cp:revision>20</cp:revision>
  <dcterms:created xsi:type="dcterms:W3CDTF">2022-07-27T19:36:53Z</dcterms:created>
  <dcterms:modified xsi:type="dcterms:W3CDTF">2023-04-10T16:35:04Z</dcterms:modified>
</cp:coreProperties>
</file>