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58" r:id="rId4"/>
    <p:sldId id="259" r:id="rId5"/>
    <p:sldId id="278" r:id="rId6"/>
    <p:sldId id="281" r:id="rId7"/>
    <p:sldId id="282" r:id="rId8"/>
    <p:sldId id="260" r:id="rId9"/>
    <p:sldId id="261" r:id="rId10"/>
    <p:sldId id="262" r:id="rId11"/>
    <p:sldId id="263" r:id="rId12"/>
    <p:sldId id="265" r:id="rId13"/>
    <p:sldId id="264" r:id="rId14"/>
    <p:sldId id="266" r:id="rId15"/>
    <p:sldId id="267" r:id="rId16"/>
    <p:sldId id="268" r:id="rId17"/>
    <p:sldId id="269" r:id="rId18"/>
    <p:sldId id="270" r:id="rId19"/>
    <p:sldId id="271" r:id="rId20"/>
    <p:sldId id="272" r:id="rId21"/>
    <p:sldId id="274" r:id="rId22"/>
    <p:sldId id="273" r:id="rId23"/>
    <p:sldId id="276" r:id="rId24"/>
    <p:sldId id="277" r:id="rId25"/>
    <p:sldId id="30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978"/>
    <p:restoredTop sz="86100"/>
  </p:normalViewPr>
  <p:slideViewPr>
    <p:cSldViewPr snapToGrid="0">
      <p:cViewPr varScale="1">
        <p:scale>
          <a:sx n="116" d="100"/>
          <a:sy n="116" d="100"/>
        </p:scale>
        <p:origin x="696"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04CCB0-957C-4FB7-B36C-4CCE90AF52D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94C771B-278D-4AE4-BF19-42FE07196BDD}">
      <dgm:prSet/>
      <dgm:spPr/>
      <dgm:t>
        <a:bodyPr/>
        <a:lstStyle/>
        <a:p>
          <a:r>
            <a:rPr lang="en-US" dirty="0"/>
            <a:t>Scientists at the Konza Prairie Biological Station (outside of Manhattan, KS) do research on the ecology of the tallgrass prairie.</a:t>
          </a:r>
        </a:p>
      </dgm:t>
    </dgm:pt>
    <dgm:pt modelId="{026A7378-6BB2-44B7-ADEE-78B0513B0F58}" type="parTrans" cxnId="{64401D5E-F167-42A6-AC3C-358EF2B1289F}">
      <dgm:prSet/>
      <dgm:spPr/>
      <dgm:t>
        <a:bodyPr/>
        <a:lstStyle/>
        <a:p>
          <a:endParaRPr lang="en-US"/>
        </a:p>
      </dgm:t>
    </dgm:pt>
    <dgm:pt modelId="{45ECB3F9-26A8-4E99-ABB6-3F7A0E0FA5DB}" type="sibTrans" cxnId="{64401D5E-F167-42A6-AC3C-358EF2B1289F}">
      <dgm:prSet/>
      <dgm:spPr/>
      <dgm:t>
        <a:bodyPr/>
        <a:lstStyle/>
        <a:p>
          <a:endParaRPr lang="en-US"/>
        </a:p>
      </dgm:t>
    </dgm:pt>
    <dgm:pt modelId="{38D5F8B7-B6D6-450C-A9E1-F28047EB94F3}">
      <dgm:prSet/>
      <dgm:spPr/>
      <dgm:t>
        <a:bodyPr/>
        <a:lstStyle/>
        <a:p>
          <a:r>
            <a:rPr lang="en-US" dirty="0"/>
            <a:t>They collect data to help us understand how the tallgrass prairie works and what things affect its health.</a:t>
          </a:r>
        </a:p>
      </dgm:t>
    </dgm:pt>
    <dgm:pt modelId="{2DFAF97E-5CB9-4905-9F12-53977EAB2760}" type="parTrans" cxnId="{DC5975CE-F118-49D2-8AD4-A276296A48B9}">
      <dgm:prSet/>
      <dgm:spPr/>
      <dgm:t>
        <a:bodyPr/>
        <a:lstStyle/>
        <a:p>
          <a:endParaRPr lang="en-US"/>
        </a:p>
      </dgm:t>
    </dgm:pt>
    <dgm:pt modelId="{C9926CDC-D597-4021-B47C-069D910BA306}" type="sibTrans" cxnId="{DC5975CE-F118-49D2-8AD4-A276296A48B9}">
      <dgm:prSet/>
      <dgm:spPr/>
      <dgm:t>
        <a:bodyPr/>
        <a:lstStyle/>
        <a:p>
          <a:endParaRPr lang="en-US"/>
        </a:p>
      </dgm:t>
    </dgm:pt>
    <dgm:pt modelId="{951D58EC-347C-43FD-821E-861C6CFD4C0F}">
      <dgm:prSet/>
      <dgm:spPr/>
      <dgm:t>
        <a:bodyPr/>
        <a:lstStyle/>
        <a:p>
          <a:r>
            <a:rPr lang="en-US" dirty="0"/>
            <a:t>One of the main things that scientists look at is the role that precipitation plays on the health of the prairie.</a:t>
          </a:r>
        </a:p>
      </dgm:t>
    </dgm:pt>
    <dgm:pt modelId="{357E60FD-49FD-45C4-92EF-66D80A0D9AF3}" type="parTrans" cxnId="{07A8AB64-D8EA-4292-8CA6-22CC335FB031}">
      <dgm:prSet/>
      <dgm:spPr/>
      <dgm:t>
        <a:bodyPr/>
        <a:lstStyle/>
        <a:p>
          <a:endParaRPr lang="en-US"/>
        </a:p>
      </dgm:t>
    </dgm:pt>
    <dgm:pt modelId="{D0C597E3-7968-4421-A5E7-FD3593C6935D}" type="sibTrans" cxnId="{07A8AB64-D8EA-4292-8CA6-22CC335FB031}">
      <dgm:prSet/>
      <dgm:spPr/>
      <dgm:t>
        <a:bodyPr/>
        <a:lstStyle/>
        <a:p>
          <a:endParaRPr lang="en-US"/>
        </a:p>
      </dgm:t>
    </dgm:pt>
    <dgm:pt modelId="{CB84BDB5-C91A-48B9-A304-7EDDC441D7C4}">
      <dgm:prSet/>
      <dgm:spPr/>
      <dgm:t>
        <a:bodyPr/>
        <a:lstStyle/>
        <a:p>
          <a:r>
            <a:rPr lang="en-US" dirty="0"/>
            <a:t>So, the total amount of annual precipitation at Konza Prairie is collected…</a:t>
          </a:r>
        </a:p>
      </dgm:t>
    </dgm:pt>
    <dgm:pt modelId="{EB2EC65C-33E7-4481-9705-4D3816BB2838}" type="parTrans" cxnId="{E690AAFB-EB28-4735-BA69-72BF723606D4}">
      <dgm:prSet/>
      <dgm:spPr/>
      <dgm:t>
        <a:bodyPr/>
        <a:lstStyle/>
        <a:p>
          <a:endParaRPr lang="en-US"/>
        </a:p>
      </dgm:t>
    </dgm:pt>
    <dgm:pt modelId="{E6784199-43A1-44FC-AD75-79CA03D9293D}" type="sibTrans" cxnId="{E690AAFB-EB28-4735-BA69-72BF723606D4}">
      <dgm:prSet/>
      <dgm:spPr/>
      <dgm:t>
        <a:bodyPr/>
        <a:lstStyle/>
        <a:p>
          <a:endParaRPr lang="en-US"/>
        </a:p>
      </dgm:t>
    </dgm:pt>
    <dgm:pt modelId="{76C21B1A-F3D4-3C4C-903F-F6D604055480}" type="pres">
      <dgm:prSet presAssocID="{A604CCB0-957C-4FB7-B36C-4CCE90AF52DB}" presName="linear" presStyleCnt="0">
        <dgm:presLayoutVars>
          <dgm:animLvl val="lvl"/>
          <dgm:resizeHandles val="exact"/>
        </dgm:presLayoutVars>
      </dgm:prSet>
      <dgm:spPr/>
    </dgm:pt>
    <dgm:pt modelId="{38DFD1A5-AE2D-3747-A759-B992B2A66CCD}" type="pres">
      <dgm:prSet presAssocID="{B94C771B-278D-4AE4-BF19-42FE07196BDD}" presName="parentText" presStyleLbl="node1" presStyleIdx="0" presStyleCnt="4">
        <dgm:presLayoutVars>
          <dgm:chMax val="0"/>
          <dgm:bulletEnabled val="1"/>
        </dgm:presLayoutVars>
      </dgm:prSet>
      <dgm:spPr/>
    </dgm:pt>
    <dgm:pt modelId="{8A8D32F1-2DFF-C741-B7BB-1A9526661F75}" type="pres">
      <dgm:prSet presAssocID="{45ECB3F9-26A8-4E99-ABB6-3F7A0E0FA5DB}" presName="spacer" presStyleCnt="0"/>
      <dgm:spPr/>
    </dgm:pt>
    <dgm:pt modelId="{9C33038A-0196-D149-850A-E62B8ECE4BD6}" type="pres">
      <dgm:prSet presAssocID="{38D5F8B7-B6D6-450C-A9E1-F28047EB94F3}" presName="parentText" presStyleLbl="node1" presStyleIdx="1" presStyleCnt="4">
        <dgm:presLayoutVars>
          <dgm:chMax val="0"/>
          <dgm:bulletEnabled val="1"/>
        </dgm:presLayoutVars>
      </dgm:prSet>
      <dgm:spPr/>
    </dgm:pt>
    <dgm:pt modelId="{F82D73A3-6B85-0741-86C4-9D590E6DF4B6}" type="pres">
      <dgm:prSet presAssocID="{C9926CDC-D597-4021-B47C-069D910BA306}" presName="spacer" presStyleCnt="0"/>
      <dgm:spPr/>
    </dgm:pt>
    <dgm:pt modelId="{3861BB65-8804-C341-A2DF-893742A3972F}" type="pres">
      <dgm:prSet presAssocID="{951D58EC-347C-43FD-821E-861C6CFD4C0F}" presName="parentText" presStyleLbl="node1" presStyleIdx="2" presStyleCnt="4">
        <dgm:presLayoutVars>
          <dgm:chMax val="0"/>
          <dgm:bulletEnabled val="1"/>
        </dgm:presLayoutVars>
      </dgm:prSet>
      <dgm:spPr/>
    </dgm:pt>
    <dgm:pt modelId="{0A3B437F-D104-7A4F-9CD6-40F3EB3D2115}" type="pres">
      <dgm:prSet presAssocID="{D0C597E3-7968-4421-A5E7-FD3593C6935D}" presName="spacer" presStyleCnt="0"/>
      <dgm:spPr/>
    </dgm:pt>
    <dgm:pt modelId="{985D0B9C-D745-4646-BD00-DA117EA117D3}" type="pres">
      <dgm:prSet presAssocID="{CB84BDB5-C91A-48B9-A304-7EDDC441D7C4}" presName="parentText" presStyleLbl="node1" presStyleIdx="3" presStyleCnt="4">
        <dgm:presLayoutVars>
          <dgm:chMax val="0"/>
          <dgm:bulletEnabled val="1"/>
        </dgm:presLayoutVars>
      </dgm:prSet>
      <dgm:spPr/>
    </dgm:pt>
  </dgm:ptLst>
  <dgm:cxnLst>
    <dgm:cxn modelId="{EAD7134B-7AB3-8D40-A227-42E72D0487EF}" type="presOf" srcId="{951D58EC-347C-43FD-821E-861C6CFD4C0F}" destId="{3861BB65-8804-C341-A2DF-893742A3972F}" srcOrd="0" destOrd="0" presId="urn:microsoft.com/office/officeart/2005/8/layout/vList2"/>
    <dgm:cxn modelId="{BB7B484C-165B-644E-9E32-29889A40654B}" type="presOf" srcId="{A604CCB0-957C-4FB7-B36C-4CCE90AF52DB}" destId="{76C21B1A-F3D4-3C4C-903F-F6D604055480}" srcOrd="0" destOrd="0" presId="urn:microsoft.com/office/officeart/2005/8/layout/vList2"/>
    <dgm:cxn modelId="{64401D5E-F167-42A6-AC3C-358EF2B1289F}" srcId="{A604CCB0-957C-4FB7-B36C-4CCE90AF52DB}" destId="{B94C771B-278D-4AE4-BF19-42FE07196BDD}" srcOrd="0" destOrd="0" parTransId="{026A7378-6BB2-44B7-ADEE-78B0513B0F58}" sibTransId="{45ECB3F9-26A8-4E99-ABB6-3F7A0E0FA5DB}"/>
    <dgm:cxn modelId="{07A8AB64-D8EA-4292-8CA6-22CC335FB031}" srcId="{A604CCB0-957C-4FB7-B36C-4CCE90AF52DB}" destId="{951D58EC-347C-43FD-821E-861C6CFD4C0F}" srcOrd="2" destOrd="0" parTransId="{357E60FD-49FD-45C4-92EF-66D80A0D9AF3}" sibTransId="{D0C597E3-7968-4421-A5E7-FD3593C6935D}"/>
    <dgm:cxn modelId="{5D95FC82-148E-FE45-9937-17A724BDCB9C}" type="presOf" srcId="{CB84BDB5-C91A-48B9-A304-7EDDC441D7C4}" destId="{985D0B9C-D745-4646-BD00-DA117EA117D3}" srcOrd="0" destOrd="0" presId="urn:microsoft.com/office/officeart/2005/8/layout/vList2"/>
    <dgm:cxn modelId="{34F6EF91-2558-624B-B1E9-DB98E2DCF312}" type="presOf" srcId="{38D5F8B7-B6D6-450C-A9E1-F28047EB94F3}" destId="{9C33038A-0196-D149-850A-E62B8ECE4BD6}" srcOrd="0" destOrd="0" presId="urn:microsoft.com/office/officeart/2005/8/layout/vList2"/>
    <dgm:cxn modelId="{3A14B6B0-9ADB-C049-A104-2E5DF3ABD7C3}" type="presOf" srcId="{B94C771B-278D-4AE4-BF19-42FE07196BDD}" destId="{38DFD1A5-AE2D-3747-A759-B992B2A66CCD}" srcOrd="0" destOrd="0" presId="urn:microsoft.com/office/officeart/2005/8/layout/vList2"/>
    <dgm:cxn modelId="{DC5975CE-F118-49D2-8AD4-A276296A48B9}" srcId="{A604CCB0-957C-4FB7-B36C-4CCE90AF52DB}" destId="{38D5F8B7-B6D6-450C-A9E1-F28047EB94F3}" srcOrd="1" destOrd="0" parTransId="{2DFAF97E-5CB9-4905-9F12-53977EAB2760}" sibTransId="{C9926CDC-D597-4021-B47C-069D910BA306}"/>
    <dgm:cxn modelId="{E690AAFB-EB28-4735-BA69-72BF723606D4}" srcId="{A604CCB0-957C-4FB7-B36C-4CCE90AF52DB}" destId="{CB84BDB5-C91A-48B9-A304-7EDDC441D7C4}" srcOrd="3" destOrd="0" parTransId="{EB2EC65C-33E7-4481-9705-4D3816BB2838}" sibTransId="{E6784199-43A1-44FC-AD75-79CA03D9293D}"/>
    <dgm:cxn modelId="{E5CAC1F2-DD27-794E-9F97-A74C91424551}" type="presParOf" srcId="{76C21B1A-F3D4-3C4C-903F-F6D604055480}" destId="{38DFD1A5-AE2D-3747-A759-B992B2A66CCD}" srcOrd="0" destOrd="0" presId="urn:microsoft.com/office/officeart/2005/8/layout/vList2"/>
    <dgm:cxn modelId="{AB6E2A55-F7F1-6A46-BBBA-7698BD070D49}" type="presParOf" srcId="{76C21B1A-F3D4-3C4C-903F-F6D604055480}" destId="{8A8D32F1-2DFF-C741-B7BB-1A9526661F75}" srcOrd="1" destOrd="0" presId="urn:microsoft.com/office/officeart/2005/8/layout/vList2"/>
    <dgm:cxn modelId="{E774D7E3-FDA7-204F-85B2-D33507893576}" type="presParOf" srcId="{76C21B1A-F3D4-3C4C-903F-F6D604055480}" destId="{9C33038A-0196-D149-850A-E62B8ECE4BD6}" srcOrd="2" destOrd="0" presId="urn:microsoft.com/office/officeart/2005/8/layout/vList2"/>
    <dgm:cxn modelId="{3ADCDC4E-89C2-BF4B-8F8B-88428D07C075}" type="presParOf" srcId="{76C21B1A-F3D4-3C4C-903F-F6D604055480}" destId="{F82D73A3-6B85-0741-86C4-9D590E6DF4B6}" srcOrd="3" destOrd="0" presId="urn:microsoft.com/office/officeart/2005/8/layout/vList2"/>
    <dgm:cxn modelId="{26A434CA-584F-CC47-9E2C-CCF8C45912AC}" type="presParOf" srcId="{76C21B1A-F3D4-3C4C-903F-F6D604055480}" destId="{3861BB65-8804-C341-A2DF-893742A3972F}" srcOrd="4" destOrd="0" presId="urn:microsoft.com/office/officeart/2005/8/layout/vList2"/>
    <dgm:cxn modelId="{A1544A57-9C02-404D-9EDC-D7D02FDE0B40}" type="presParOf" srcId="{76C21B1A-F3D4-3C4C-903F-F6D604055480}" destId="{0A3B437F-D104-7A4F-9CD6-40F3EB3D2115}" srcOrd="5" destOrd="0" presId="urn:microsoft.com/office/officeart/2005/8/layout/vList2"/>
    <dgm:cxn modelId="{191CA24E-9B59-8E41-B096-DF821A0E1D98}" type="presParOf" srcId="{76C21B1A-F3D4-3C4C-903F-F6D604055480}" destId="{985D0B9C-D745-4646-BD00-DA117EA117D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FD1A5-AE2D-3747-A759-B992B2A66CCD}">
      <dsp:nvSpPr>
        <dsp:cNvPr id="0" name=""/>
        <dsp:cNvSpPr/>
      </dsp:nvSpPr>
      <dsp:spPr>
        <a:xfrm>
          <a:off x="0" y="56548"/>
          <a:ext cx="7559504" cy="14847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Scientists at the Konza Prairie Biological Station (outside of Manhattan, KS) do research on the ecology of the tallgrass prairie.</a:t>
          </a:r>
        </a:p>
      </dsp:txBody>
      <dsp:txXfrm>
        <a:off x="72479" y="129027"/>
        <a:ext cx="7414546" cy="1339772"/>
      </dsp:txXfrm>
    </dsp:sp>
    <dsp:sp modelId="{9C33038A-0196-D149-850A-E62B8ECE4BD6}">
      <dsp:nvSpPr>
        <dsp:cNvPr id="0" name=""/>
        <dsp:cNvSpPr/>
      </dsp:nvSpPr>
      <dsp:spPr>
        <a:xfrm>
          <a:off x="0" y="1619038"/>
          <a:ext cx="7559504" cy="148473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They collect data to help us understand how the tallgrass prairie works and what things affect its health.</a:t>
          </a:r>
        </a:p>
      </dsp:txBody>
      <dsp:txXfrm>
        <a:off x="72479" y="1691517"/>
        <a:ext cx="7414546" cy="1339772"/>
      </dsp:txXfrm>
    </dsp:sp>
    <dsp:sp modelId="{3861BB65-8804-C341-A2DF-893742A3972F}">
      <dsp:nvSpPr>
        <dsp:cNvPr id="0" name=""/>
        <dsp:cNvSpPr/>
      </dsp:nvSpPr>
      <dsp:spPr>
        <a:xfrm>
          <a:off x="0" y="3181528"/>
          <a:ext cx="7559504" cy="148473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One of the main things that scientists look at is the role that precipitation plays on the health of the prairie.</a:t>
          </a:r>
        </a:p>
      </dsp:txBody>
      <dsp:txXfrm>
        <a:off x="72479" y="3254007"/>
        <a:ext cx="7414546" cy="1339772"/>
      </dsp:txXfrm>
    </dsp:sp>
    <dsp:sp modelId="{985D0B9C-D745-4646-BD00-DA117EA117D3}">
      <dsp:nvSpPr>
        <dsp:cNvPr id="0" name=""/>
        <dsp:cNvSpPr/>
      </dsp:nvSpPr>
      <dsp:spPr>
        <a:xfrm>
          <a:off x="0" y="4744018"/>
          <a:ext cx="7559504" cy="148473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So, the total amount of annual precipitation at Konza Prairie is collected…</a:t>
          </a:r>
        </a:p>
      </dsp:txBody>
      <dsp:txXfrm>
        <a:off x="72479" y="4816497"/>
        <a:ext cx="7414546" cy="133977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F14C30-6D70-D942-8C14-AE807F7DC501}" type="datetimeFigureOut">
              <a:rPr lang="en-US" smtClean="0"/>
              <a:t>3/18/23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53710F-A29A-F14C-8D7A-95E460E419E0}" type="slidenum">
              <a:rPr lang="en-US" smtClean="0"/>
              <a:t>‹#›</a:t>
            </a:fld>
            <a:endParaRPr lang="en-US"/>
          </a:p>
        </p:txBody>
      </p:sp>
    </p:spTree>
    <p:extLst>
      <p:ext uri="{BB962C8B-B14F-4D97-AF65-F5344CB8AC3E}">
        <p14:creationId xmlns:p14="http://schemas.microsoft.com/office/powerpoint/2010/main" val="1616635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of a summer rain storm moving over the prairie – Pottawatomie County, Kansas. Photo copyright Jill Haukos</a:t>
            </a:r>
          </a:p>
        </p:txBody>
      </p:sp>
      <p:sp>
        <p:nvSpPr>
          <p:cNvPr id="4" name="Slide Number Placeholder 3"/>
          <p:cNvSpPr>
            <a:spLocks noGrp="1"/>
          </p:cNvSpPr>
          <p:nvPr>
            <p:ph type="sldNum" sz="quarter" idx="5"/>
          </p:nvPr>
        </p:nvSpPr>
        <p:spPr/>
        <p:txBody>
          <a:bodyPr/>
          <a:lstStyle/>
          <a:p>
            <a:fld id="{CB53710F-A29A-F14C-8D7A-95E460E419E0}" type="slidenum">
              <a:rPr lang="en-US" smtClean="0"/>
              <a:t>1</a:t>
            </a:fld>
            <a:endParaRPr lang="en-US"/>
          </a:p>
        </p:txBody>
      </p:sp>
    </p:spTree>
    <p:extLst>
      <p:ext uri="{BB962C8B-B14F-4D97-AF65-F5344CB8AC3E}">
        <p14:creationId xmlns:p14="http://schemas.microsoft.com/office/powerpoint/2010/main" val="1557147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student group hiking on Konza Prairie has the bison herd visible in the distance. Photo copyright Jill Haukos</a:t>
            </a:r>
          </a:p>
        </p:txBody>
      </p:sp>
      <p:sp>
        <p:nvSpPr>
          <p:cNvPr id="4" name="Slide Number Placeholder 3"/>
          <p:cNvSpPr>
            <a:spLocks noGrp="1"/>
          </p:cNvSpPr>
          <p:nvPr>
            <p:ph type="sldNum" sz="quarter" idx="5"/>
          </p:nvPr>
        </p:nvSpPr>
        <p:spPr/>
        <p:txBody>
          <a:bodyPr/>
          <a:lstStyle/>
          <a:p>
            <a:fld id="{CB53710F-A29A-F14C-8D7A-95E460E419E0}" type="slidenum">
              <a:rPr lang="en-US" smtClean="0"/>
              <a:t>24</a:t>
            </a:fld>
            <a:endParaRPr lang="en-US"/>
          </a:p>
        </p:txBody>
      </p:sp>
    </p:spTree>
    <p:extLst>
      <p:ext uri="{BB962C8B-B14F-4D97-AF65-F5344CB8AC3E}">
        <p14:creationId xmlns:p14="http://schemas.microsoft.com/office/powerpoint/2010/main" val="3463817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showing rain sitting on the surface of the prairie at the Konza Prairie Biological Station, Manhattan, KS. Photo copyright Jill Haukos</a:t>
            </a:r>
          </a:p>
        </p:txBody>
      </p:sp>
      <p:sp>
        <p:nvSpPr>
          <p:cNvPr id="4" name="Slide Number Placeholder 3"/>
          <p:cNvSpPr>
            <a:spLocks noGrp="1"/>
          </p:cNvSpPr>
          <p:nvPr>
            <p:ph type="sldNum" sz="quarter" idx="5"/>
          </p:nvPr>
        </p:nvSpPr>
        <p:spPr/>
        <p:txBody>
          <a:bodyPr/>
          <a:lstStyle/>
          <a:p>
            <a:fld id="{CB53710F-A29A-F14C-8D7A-95E460E419E0}" type="slidenum">
              <a:rPr lang="en-US" smtClean="0"/>
              <a:t>2</a:t>
            </a:fld>
            <a:endParaRPr lang="en-US"/>
          </a:p>
        </p:txBody>
      </p:sp>
    </p:spTree>
    <p:extLst>
      <p:ext uri="{BB962C8B-B14F-4D97-AF65-F5344CB8AC3E}">
        <p14:creationId xmlns:p14="http://schemas.microsoft.com/office/powerpoint/2010/main" val="4046684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 question for students:  Why do plants need water?  </a:t>
            </a:r>
          </a:p>
          <a:p>
            <a:r>
              <a:rPr lang="en-US" dirty="0"/>
              <a:t>Answer:  Photosynthesis, transport of nutrients from the soil to the plant cells, and structure (water pressure/turgor pressure hold the plants upright. When plants loose turgor pressure, they wilt). </a:t>
            </a:r>
          </a:p>
        </p:txBody>
      </p:sp>
      <p:sp>
        <p:nvSpPr>
          <p:cNvPr id="4" name="Slide Number Placeholder 3"/>
          <p:cNvSpPr>
            <a:spLocks noGrp="1"/>
          </p:cNvSpPr>
          <p:nvPr>
            <p:ph type="sldNum" sz="quarter" idx="5"/>
          </p:nvPr>
        </p:nvSpPr>
        <p:spPr/>
        <p:txBody>
          <a:bodyPr/>
          <a:lstStyle/>
          <a:p>
            <a:fld id="{CB53710F-A29A-F14C-8D7A-95E460E419E0}" type="slidenum">
              <a:rPr lang="en-US" smtClean="0"/>
              <a:t>4</a:t>
            </a:fld>
            <a:endParaRPr lang="en-US"/>
          </a:p>
        </p:txBody>
      </p:sp>
    </p:spTree>
    <p:extLst>
      <p:ext uri="{BB962C8B-B14F-4D97-AF65-F5344CB8AC3E}">
        <p14:creationId xmlns:p14="http://schemas.microsoft.com/office/powerpoint/2010/main" val="821018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on the following slide. Answer = grasses and forbs (wildflowers) </a:t>
            </a:r>
          </a:p>
          <a:p>
            <a:endParaRPr lang="en-US" dirty="0"/>
          </a:p>
          <a:p>
            <a:r>
              <a:rPr lang="en-US" dirty="0"/>
              <a:t>Photo of the Konza Prairie Biological Station, Manhattan, KS. June 2019 – photo copyright Jill Haukos</a:t>
            </a:r>
          </a:p>
        </p:txBody>
      </p:sp>
      <p:sp>
        <p:nvSpPr>
          <p:cNvPr id="4" name="Slide Number Placeholder 3"/>
          <p:cNvSpPr>
            <a:spLocks noGrp="1"/>
          </p:cNvSpPr>
          <p:nvPr>
            <p:ph type="sldNum" sz="quarter" idx="5"/>
          </p:nvPr>
        </p:nvSpPr>
        <p:spPr/>
        <p:txBody>
          <a:bodyPr/>
          <a:lstStyle/>
          <a:p>
            <a:fld id="{CB53710F-A29A-F14C-8D7A-95E460E419E0}" type="slidenum">
              <a:rPr lang="en-US" smtClean="0"/>
              <a:t>8</a:t>
            </a:fld>
            <a:endParaRPr lang="en-US"/>
          </a:p>
        </p:txBody>
      </p:sp>
    </p:spTree>
    <p:extLst>
      <p:ext uri="{BB962C8B-B14F-4D97-AF65-F5344CB8AC3E}">
        <p14:creationId xmlns:p14="http://schemas.microsoft.com/office/powerpoint/2010/main" val="732595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on following slide. Answer = because of their fibrous root systems that allow the grasses to very quickly and efficiently absorb rain water. So efficient, the fibrous roots can keep the water away from the taproots of the forbs. </a:t>
            </a:r>
          </a:p>
          <a:p>
            <a:endParaRPr lang="en-US" dirty="0"/>
          </a:p>
          <a:p>
            <a:r>
              <a:rPr lang="en-US" dirty="0"/>
              <a:t>Photo of Big Bluestem in silhouette against the pre-dawn morning – Pottawatomie County, KS. Photo copyright Jill Haukos</a:t>
            </a:r>
          </a:p>
        </p:txBody>
      </p:sp>
      <p:sp>
        <p:nvSpPr>
          <p:cNvPr id="4" name="Slide Number Placeholder 3"/>
          <p:cNvSpPr>
            <a:spLocks noGrp="1"/>
          </p:cNvSpPr>
          <p:nvPr>
            <p:ph type="sldNum" sz="quarter" idx="5"/>
          </p:nvPr>
        </p:nvSpPr>
        <p:spPr/>
        <p:txBody>
          <a:bodyPr/>
          <a:lstStyle/>
          <a:p>
            <a:fld id="{CB53710F-A29A-F14C-8D7A-95E460E419E0}" type="slidenum">
              <a:rPr lang="en-US" smtClean="0"/>
              <a:t>10</a:t>
            </a:fld>
            <a:endParaRPr lang="en-US"/>
          </a:p>
        </p:txBody>
      </p:sp>
    </p:spTree>
    <p:extLst>
      <p:ext uri="{BB962C8B-B14F-4D97-AF65-F5344CB8AC3E}">
        <p14:creationId xmlns:p14="http://schemas.microsoft.com/office/powerpoint/2010/main" val="863618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showing the prairie’s tallgrasses in their initial growth stage, before they put out their seedheads. This occurs in July.</a:t>
            </a:r>
          </a:p>
          <a:p>
            <a:endParaRPr lang="en-US" dirty="0"/>
          </a:p>
          <a:p>
            <a:r>
              <a:rPr lang="en-US" dirty="0"/>
              <a:t>Photo from Pottawatomie County, KS – copyright Jill Haukos</a:t>
            </a:r>
          </a:p>
        </p:txBody>
      </p:sp>
      <p:sp>
        <p:nvSpPr>
          <p:cNvPr id="4" name="Slide Number Placeholder 3"/>
          <p:cNvSpPr>
            <a:spLocks noGrp="1"/>
          </p:cNvSpPr>
          <p:nvPr>
            <p:ph type="sldNum" sz="quarter" idx="5"/>
          </p:nvPr>
        </p:nvSpPr>
        <p:spPr/>
        <p:txBody>
          <a:bodyPr/>
          <a:lstStyle/>
          <a:p>
            <a:fld id="{CB53710F-A29A-F14C-8D7A-95E460E419E0}" type="slidenum">
              <a:rPr lang="en-US" smtClean="0"/>
              <a:t>16</a:t>
            </a:fld>
            <a:endParaRPr lang="en-US"/>
          </a:p>
        </p:txBody>
      </p:sp>
    </p:spTree>
    <p:extLst>
      <p:ext uri="{BB962C8B-B14F-4D97-AF65-F5344CB8AC3E}">
        <p14:creationId xmlns:p14="http://schemas.microsoft.com/office/powerpoint/2010/main" val="2523482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of emerging grasses from the prairie soil after a recent burn; at the Konza Prairie Biological Station. Photo copyright Jill Haukos</a:t>
            </a:r>
          </a:p>
        </p:txBody>
      </p:sp>
      <p:sp>
        <p:nvSpPr>
          <p:cNvPr id="4" name="Slide Number Placeholder 3"/>
          <p:cNvSpPr>
            <a:spLocks noGrp="1"/>
          </p:cNvSpPr>
          <p:nvPr>
            <p:ph type="sldNum" sz="quarter" idx="5"/>
          </p:nvPr>
        </p:nvSpPr>
        <p:spPr/>
        <p:txBody>
          <a:bodyPr/>
          <a:lstStyle/>
          <a:p>
            <a:fld id="{CB53710F-A29A-F14C-8D7A-95E460E419E0}" type="slidenum">
              <a:rPr lang="en-US" smtClean="0"/>
              <a:t>17</a:t>
            </a:fld>
            <a:endParaRPr lang="en-US"/>
          </a:p>
        </p:txBody>
      </p:sp>
    </p:spTree>
    <p:extLst>
      <p:ext uri="{BB962C8B-B14F-4D97-AF65-F5344CB8AC3E}">
        <p14:creationId xmlns:p14="http://schemas.microsoft.com/office/powerpoint/2010/main" val="731470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of tallgrasses silhouetted against the dawn sky – copyright Jill Haukos</a:t>
            </a:r>
          </a:p>
        </p:txBody>
      </p:sp>
      <p:sp>
        <p:nvSpPr>
          <p:cNvPr id="4" name="Slide Number Placeholder 3"/>
          <p:cNvSpPr>
            <a:spLocks noGrp="1"/>
          </p:cNvSpPr>
          <p:nvPr>
            <p:ph type="sldNum" sz="quarter" idx="5"/>
          </p:nvPr>
        </p:nvSpPr>
        <p:spPr/>
        <p:txBody>
          <a:bodyPr/>
          <a:lstStyle/>
          <a:p>
            <a:fld id="{CB53710F-A29A-F14C-8D7A-95E460E419E0}" type="slidenum">
              <a:rPr lang="en-US" smtClean="0"/>
              <a:t>18</a:t>
            </a:fld>
            <a:endParaRPr lang="en-US"/>
          </a:p>
        </p:txBody>
      </p:sp>
    </p:spTree>
    <p:extLst>
      <p:ext uri="{BB962C8B-B14F-4D97-AF65-F5344CB8AC3E}">
        <p14:creationId xmlns:p14="http://schemas.microsoft.com/office/powerpoint/2010/main" val="2848599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 answers:</a:t>
            </a:r>
          </a:p>
          <a:p>
            <a:r>
              <a:rPr lang="en-US" dirty="0"/>
              <a:t>7. The timing of the precipitation is key to determining the eventual height of the tallgrasses. The rain must come in the summer (June and July) in order for the grasses to get tall.</a:t>
            </a:r>
          </a:p>
          <a:p>
            <a:r>
              <a:rPr lang="en-US" dirty="0"/>
              <a:t>8. The years with the narrowest navy-blue band probably had the shortest grasses. Those years would be: 2012, 2014, 2017, and 2011</a:t>
            </a:r>
          </a:p>
          <a:p>
            <a:r>
              <a:rPr lang="en-US" dirty="0"/>
              <a:t>9. Precipitation makes the prairie come to life! There are more flowers, more insects, more birds, more everything. Years with healthy precipitation = happy prairie!</a:t>
            </a:r>
          </a:p>
          <a:p>
            <a:r>
              <a:rPr lang="en-US" dirty="0"/>
              <a:t>10. Prairie plants will go dormant during extended dry conditions. Their leaves turn brown/yellow and they appear dead. They aren’t dead, just dormant. They are saving their food and water underground for bare survival and can jump right back into growing and doing photosynthesis once </a:t>
            </a:r>
            <a:r>
              <a:rPr lang="en-US"/>
              <a:t>it rains. </a:t>
            </a:r>
            <a:endParaRPr lang="en-US" dirty="0"/>
          </a:p>
        </p:txBody>
      </p:sp>
      <p:sp>
        <p:nvSpPr>
          <p:cNvPr id="4" name="Slide Number Placeholder 3"/>
          <p:cNvSpPr>
            <a:spLocks noGrp="1"/>
          </p:cNvSpPr>
          <p:nvPr>
            <p:ph type="sldNum" sz="quarter" idx="5"/>
          </p:nvPr>
        </p:nvSpPr>
        <p:spPr/>
        <p:txBody>
          <a:bodyPr/>
          <a:lstStyle/>
          <a:p>
            <a:fld id="{CB53710F-A29A-F14C-8D7A-95E460E419E0}" type="slidenum">
              <a:rPr lang="en-US" smtClean="0"/>
              <a:t>23</a:t>
            </a:fld>
            <a:endParaRPr lang="en-US"/>
          </a:p>
        </p:txBody>
      </p:sp>
    </p:spTree>
    <p:extLst>
      <p:ext uri="{BB962C8B-B14F-4D97-AF65-F5344CB8AC3E}">
        <p14:creationId xmlns:p14="http://schemas.microsoft.com/office/powerpoint/2010/main" val="1456111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BD465-2C61-45A7-9041-D7F0BAA1E6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684861-1B47-B7D0-C085-A2AEE0C51A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2954D8-2745-249A-C6DF-353203FEE32E}"/>
              </a:ext>
            </a:extLst>
          </p:cNvPr>
          <p:cNvSpPr>
            <a:spLocks noGrp="1"/>
          </p:cNvSpPr>
          <p:nvPr>
            <p:ph type="dt" sz="half" idx="10"/>
          </p:nvPr>
        </p:nvSpPr>
        <p:spPr/>
        <p:txBody>
          <a:bodyPr/>
          <a:lstStyle/>
          <a:p>
            <a:fld id="{0357010B-C9B7-6549-A99F-5E5315937690}" type="datetimeFigureOut">
              <a:rPr lang="en-US" smtClean="0"/>
              <a:t>3/18/23</a:t>
            </a:fld>
            <a:endParaRPr lang="en-US"/>
          </a:p>
        </p:txBody>
      </p:sp>
      <p:sp>
        <p:nvSpPr>
          <p:cNvPr id="5" name="Footer Placeholder 4">
            <a:extLst>
              <a:ext uri="{FF2B5EF4-FFF2-40B4-BE49-F238E27FC236}">
                <a16:creationId xmlns:a16="http://schemas.microsoft.com/office/drawing/2014/main" id="{04CCD0BD-13D1-48AC-365A-CF1FDAE3C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AF006-27FF-8700-25A2-440B8D5CB411}"/>
              </a:ext>
            </a:extLst>
          </p:cNvPr>
          <p:cNvSpPr>
            <a:spLocks noGrp="1"/>
          </p:cNvSpPr>
          <p:nvPr>
            <p:ph type="sldNum" sz="quarter" idx="12"/>
          </p:nvPr>
        </p:nvSpPr>
        <p:spPr/>
        <p:txBody>
          <a:bodyPr/>
          <a:lstStyle/>
          <a:p>
            <a:fld id="{78D1754F-BDA3-4B43-A77B-316852AC5791}" type="slidenum">
              <a:rPr lang="en-US" smtClean="0"/>
              <a:t>‹#›</a:t>
            </a:fld>
            <a:endParaRPr lang="en-US"/>
          </a:p>
        </p:txBody>
      </p:sp>
    </p:spTree>
    <p:extLst>
      <p:ext uri="{BB962C8B-B14F-4D97-AF65-F5344CB8AC3E}">
        <p14:creationId xmlns:p14="http://schemas.microsoft.com/office/powerpoint/2010/main" val="182511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5C9B5-F2BC-C395-631A-875A1888DF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75C4A0-56E6-EF77-ED02-29E24B044E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B8715-F996-B5FF-4A46-10DF81A85C61}"/>
              </a:ext>
            </a:extLst>
          </p:cNvPr>
          <p:cNvSpPr>
            <a:spLocks noGrp="1"/>
          </p:cNvSpPr>
          <p:nvPr>
            <p:ph type="dt" sz="half" idx="10"/>
          </p:nvPr>
        </p:nvSpPr>
        <p:spPr/>
        <p:txBody>
          <a:bodyPr/>
          <a:lstStyle/>
          <a:p>
            <a:fld id="{0357010B-C9B7-6549-A99F-5E5315937690}" type="datetimeFigureOut">
              <a:rPr lang="en-US" smtClean="0"/>
              <a:t>3/18/23</a:t>
            </a:fld>
            <a:endParaRPr lang="en-US"/>
          </a:p>
        </p:txBody>
      </p:sp>
      <p:sp>
        <p:nvSpPr>
          <p:cNvPr id="5" name="Footer Placeholder 4">
            <a:extLst>
              <a:ext uri="{FF2B5EF4-FFF2-40B4-BE49-F238E27FC236}">
                <a16:creationId xmlns:a16="http://schemas.microsoft.com/office/drawing/2014/main" id="{26BCEF52-D2A3-A7CF-806B-F46FCDC275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5FB89-419D-4870-288C-4CB8FA2CE551}"/>
              </a:ext>
            </a:extLst>
          </p:cNvPr>
          <p:cNvSpPr>
            <a:spLocks noGrp="1"/>
          </p:cNvSpPr>
          <p:nvPr>
            <p:ph type="sldNum" sz="quarter" idx="12"/>
          </p:nvPr>
        </p:nvSpPr>
        <p:spPr/>
        <p:txBody>
          <a:bodyPr/>
          <a:lstStyle/>
          <a:p>
            <a:fld id="{78D1754F-BDA3-4B43-A77B-316852AC5791}" type="slidenum">
              <a:rPr lang="en-US" smtClean="0"/>
              <a:t>‹#›</a:t>
            </a:fld>
            <a:endParaRPr lang="en-US"/>
          </a:p>
        </p:txBody>
      </p:sp>
    </p:spTree>
    <p:extLst>
      <p:ext uri="{BB962C8B-B14F-4D97-AF65-F5344CB8AC3E}">
        <p14:creationId xmlns:p14="http://schemas.microsoft.com/office/powerpoint/2010/main" val="27726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1B255E-6AD0-F37D-FBC9-92E3D7549C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DB0A11-521B-0835-5CFD-45FF87C5C0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067FBF-404C-44BD-AFD5-2BD473794FFE}"/>
              </a:ext>
            </a:extLst>
          </p:cNvPr>
          <p:cNvSpPr>
            <a:spLocks noGrp="1"/>
          </p:cNvSpPr>
          <p:nvPr>
            <p:ph type="dt" sz="half" idx="10"/>
          </p:nvPr>
        </p:nvSpPr>
        <p:spPr/>
        <p:txBody>
          <a:bodyPr/>
          <a:lstStyle/>
          <a:p>
            <a:fld id="{0357010B-C9B7-6549-A99F-5E5315937690}" type="datetimeFigureOut">
              <a:rPr lang="en-US" smtClean="0"/>
              <a:t>3/18/23</a:t>
            </a:fld>
            <a:endParaRPr lang="en-US"/>
          </a:p>
        </p:txBody>
      </p:sp>
      <p:sp>
        <p:nvSpPr>
          <p:cNvPr id="5" name="Footer Placeholder 4">
            <a:extLst>
              <a:ext uri="{FF2B5EF4-FFF2-40B4-BE49-F238E27FC236}">
                <a16:creationId xmlns:a16="http://schemas.microsoft.com/office/drawing/2014/main" id="{611E9E5C-064D-C9EE-7C8A-03087CCB94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34EF-0FEF-8943-8467-3DD434597668}"/>
              </a:ext>
            </a:extLst>
          </p:cNvPr>
          <p:cNvSpPr>
            <a:spLocks noGrp="1"/>
          </p:cNvSpPr>
          <p:nvPr>
            <p:ph type="sldNum" sz="quarter" idx="12"/>
          </p:nvPr>
        </p:nvSpPr>
        <p:spPr/>
        <p:txBody>
          <a:bodyPr/>
          <a:lstStyle/>
          <a:p>
            <a:fld id="{78D1754F-BDA3-4B43-A77B-316852AC5791}" type="slidenum">
              <a:rPr lang="en-US" smtClean="0"/>
              <a:t>‹#›</a:t>
            </a:fld>
            <a:endParaRPr lang="en-US"/>
          </a:p>
        </p:txBody>
      </p:sp>
    </p:spTree>
    <p:extLst>
      <p:ext uri="{BB962C8B-B14F-4D97-AF65-F5344CB8AC3E}">
        <p14:creationId xmlns:p14="http://schemas.microsoft.com/office/powerpoint/2010/main" val="318446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7F79E-389C-AB62-357D-E24F96230F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E13838-9570-C5E7-C1CD-FA874B472C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78805-64E8-5947-1888-32A60F238112}"/>
              </a:ext>
            </a:extLst>
          </p:cNvPr>
          <p:cNvSpPr>
            <a:spLocks noGrp="1"/>
          </p:cNvSpPr>
          <p:nvPr>
            <p:ph type="dt" sz="half" idx="10"/>
          </p:nvPr>
        </p:nvSpPr>
        <p:spPr/>
        <p:txBody>
          <a:bodyPr/>
          <a:lstStyle/>
          <a:p>
            <a:fld id="{0357010B-C9B7-6549-A99F-5E5315937690}" type="datetimeFigureOut">
              <a:rPr lang="en-US" smtClean="0"/>
              <a:t>3/18/23</a:t>
            </a:fld>
            <a:endParaRPr lang="en-US"/>
          </a:p>
        </p:txBody>
      </p:sp>
      <p:sp>
        <p:nvSpPr>
          <p:cNvPr id="5" name="Footer Placeholder 4">
            <a:extLst>
              <a:ext uri="{FF2B5EF4-FFF2-40B4-BE49-F238E27FC236}">
                <a16:creationId xmlns:a16="http://schemas.microsoft.com/office/drawing/2014/main" id="{81F312E6-3133-86FB-4EC3-C441E4CF5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E894C5-584B-0DD0-DC6B-DA0217416F21}"/>
              </a:ext>
            </a:extLst>
          </p:cNvPr>
          <p:cNvSpPr>
            <a:spLocks noGrp="1"/>
          </p:cNvSpPr>
          <p:nvPr>
            <p:ph type="sldNum" sz="quarter" idx="12"/>
          </p:nvPr>
        </p:nvSpPr>
        <p:spPr/>
        <p:txBody>
          <a:bodyPr/>
          <a:lstStyle/>
          <a:p>
            <a:fld id="{78D1754F-BDA3-4B43-A77B-316852AC5791}" type="slidenum">
              <a:rPr lang="en-US" smtClean="0"/>
              <a:t>‹#›</a:t>
            </a:fld>
            <a:endParaRPr lang="en-US"/>
          </a:p>
        </p:txBody>
      </p:sp>
    </p:spTree>
    <p:extLst>
      <p:ext uri="{BB962C8B-B14F-4D97-AF65-F5344CB8AC3E}">
        <p14:creationId xmlns:p14="http://schemas.microsoft.com/office/powerpoint/2010/main" val="157521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D0CEB-CBA8-E9F9-8C7D-A347E4CFE1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1F828D-FF9E-D55B-5E01-920B00990F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A78777-C95C-D874-64BB-095E43B67E2E}"/>
              </a:ext>
            </a:extLst>
          </p:cNvPr>
          <p:cNvSpPr>
            <a:spLocks noGrp="1"/>
          </p:cNvSpPr>
          <p:nvPr>
            <p:ph type="dt" sz="half" idx="10"/>
          </p:nvPr>
        </p:nvSpPr>
        <p:spPr/>
        <p:txBody>
          <a:bodyPr/>
          <a:lstStyle/>
          <a:p>
            <a:fld id="{0357010B-C9B7-6549-A99F-5E5315937690}" type="datetimeFigureOut">
              <a:rPr lang="en-US" smtClean="0"/>
              <a:t>3/18/23</a:t>
            </a:fld>
            <a:endParaRPr lang="en-US"/>
          </a:p>
        </p:txBody>
      </p:sp>
      <p:sp>
        <p:nvSpPr>
          <p:cNvPr id="5" name="Footer Placeholder 4">
            <a:extLst>
              <a:ext uri="{FF2B5EF4-FFF2-40B4-BE49-F238E27FC236}">
                <a16:creationId xmlns:a16="http://schemas.microsoft.com/office/drawing/2014/main" id="{0DB11927-C66B-E4C3-DFD2-76705B289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0CA6FF-CB88-C673-F1FE-02A701EC1089}"/>
              </a:ext>
            </a:extLst>
          </p:cNvPr>
          <p:cNvSpPr>
            <a:spLocks noGrp="1"/>
          </p:cNvSpPr>
          <p:nvPr>
            <p:ph type="sldNum" sz="quarter" idx="12"/>
          </p:nvPr>
        </p:nvSpPr>
        <p:spPr/>
        <p:txBody>
          <a:bodyPr/>
          <a:lstStyle/>
          <a:p>
            <a:fld id="{78D1754F-BDA3-4B43-A77B-316852AC5791}" type="slidenum">
              <a:rPr lang="en-US" smtClean="0"/>
              <a:t>‹#›</a:t>
            </a:fld>
            <a:endParaRPr lang="en-US"/>
          </a:p>
        </p:txBody>
      </p:sp>
    </p:spTree>
    <p:extLst>
      <p:ext uri="{BB962C8B-B14F-4D97-AF65-F5344CB8AC3E}">
        <p14:creationId xmlns:p14="http://schemas.microsoft.com/office/powerpoint/2010/main" val="51487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ED9E0-8BD5-E0D2-D674-2806FDBAAB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2DDF3-075E-E57E-EE38-67A7020E46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62F126-A00E-4ED5-D48D-EC75086CA3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073A36-87CC-8EC1-03B2-3D9CFBDD1A2C}"/>
              </a:ext>
            </a:extLst>
          </p:cNvPr>
          <p:cNvSpPr>
            <a:spLocks noGrp="1"/>
          </p:cNvSpPr>
          <p:nvPr>
            <p:ph type="dt" sz="half" idx="10"/>
          </p:nvPr>
        </p:nvSpPr>
        <p:spPr/>
        <p:txBody>
          <a:bodyPr/>
          <a:lstStyle/>
          <a:p>
            <a:fld id="{0357010B-C9B7-6549-A99F-5E5315937690}" type="datetimeFigureOut">
              <a:rPr lang="en-US" smtClean="0"/>
              <a:t>3/18/23</a:t>
            </a:fld>
            <a:endParaRPr lang="en-US"/>
          </a:p>
        </p:txBody>
      </p:sp>
      <p:sp>
        <p:nvSpPr>
          <p:cNvPr id="6" name="Footer Placeholder 5">
            <a:extLst>
              <a:ext uri="{FF2B5EF4-FFF2-40B4-BE49-F238E27FC236}">
                <a16:creationId xmlns:a16="http://schemas.microsoft.com/office/drawing/2014/main" id="{6EF21271-CA91-6CA5-162A-7653BAF6A3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E0A5E8-7C33-9D1D-F0A3-6D0C45112986}"/>
              </a:ext>
            </a:extLst>
          </p:cNvPr>
          <p:cNvSpPr>
            <a:spLocks noGrp="1"/>
          </p:cNvSpPr>
          <p:nvPr>
            <p:ph type="sldNum" sz="quarter" idx="12"/>
          </p:nvPr>
        </p:nvSpPr>
        <p:spPr/>
        <p:txBody>
          <a:bodyPr/>
          <a:lstStyle/>
          <a:p>
            <a:fld id="{78D1754F-BDA3-4B43-A77B-316852AC5791}" type="slidenum">
              <a:rPr lang="en-US" smtClean="0"/>
              <a:t>‹#›</a:t>
            </a:fld>
            <a:endParaRPr lang="en-US"/>
          </a:p>
        </p:txBody>
      </p:sp>
    </p:spTree>
    <p:extLst>
      <p:ext uri="{BB962C8B-B14F-4D97-AF65-F5344CB8AC3E}">
        <p14:creationId xmlns:p14="http://schemas.microsoft.com/office/powerpoint/2010/main" val="327470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B04CB-C82D-6CE7-9A7D-D705922E43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48EBA0-AF80-6075-FADB-C5E3B16B29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C9C1E7-85DA-B800-F943-976FC9683E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95E3C7-4DA1-2CD3-AA83-C0AF8E1945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F6DC3B-BF74-C42B-5C01-67C9D0F30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7CF259-F1A2-C1A1-7071-32ACB27FC23D}"/>
              </a:ext>
            </a:extLst>
          </p:cNvPr>
          <p:cNvSpPr>
            <a:spLocks noGrp="1"/>
          </p:cNvSpPr>
          <p:nvPr>
            <p:ph type="dt" sz="half" idx="10"/>
          </p:nvPr>
        </p:nvSpPr>
        <p:spPr/>
        <p:txBody>
          <a:bodyPr/>
          <a:lstStyle/>
          <a:p>
            <a:fld id="{0357010B-C9B7-6549-A99F-5E5315937690}" type="datetimeFigureOut">
              <a:rPr lang="en-US" smtClean="0"/>
              <a:t>3/18/23</a:t>
            </a:fld>
            <a:endParaRPr lang="en-US"/>
          </a:p>
        </p:txBody>
      </p:sp>
      <p:sp>
        <p:nvSpPr>
          <p:cNvPr id="8" name="Footer Placeholder 7">
            <a:extLst>
              <a:ext uri="{FF2B5EF4-FFF2-40B4-BE49-F238E27FC236}">
                <a16:creationId xmlns:a16="http://schemas.microsoft.com/office/drawing/2014/main" id="{C7173802-B7F4-2C8D-E876-3B920D8AC1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B63622-BDF8-1A21-48E3-DCB4E2F59AD9}"/>
              </a:ext>
            </a:extLst>
          </p:cNvPr>
          <p:cNvSpPr>
            <a:spLocks noGrp="1"/>
          </p:cNvSpPr>
          <p:nvPr>
            <p:ph type="sldNum" sz="quarter" idx="12"/>
          </p:nvPr>
        </p:nvSpPr>
        <p:spPr/>
        <p:txBody>
          <a:bodyPr/>
          <a:lstStyle/>
          <a:p>
            <a:fld id="{78D1754F-BDA3-4B43-A77B-316852AC5791}" type="slidenum">
              <a:rPr lang="en-US" smtClean="0"/>
              <a:t>‹#›</a:t>
            </a:fld>
            <a:endParaRPr lang="en-US"/>
          </a:p>
        </p:txBody>
      </p:sp>
    </p:spTree>
    <p:extLst>
      <p:ext uri="{BB962C8B-B14F-4D97-AF65-F5344CB8AC3E}">
        <p14:creationId xmlns:p14="http://schemas.microsoft.com/office/powerpoint/2010/main" val="327519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C593B-DBB1-F42D-28CC-5D544A483F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CA55DD-0797-A1EE-FA4F-C011D4869242}"/>
              </a:ext>
            </a:extLst>
          </p:cNvPr>
          <p:cNvSpPr>
            <a:spLocks noGrp="1"/>
          </p:cNvSpPr>
          <p:nvPr>
            <p:ph type="dt" sz="half" idx="10"/>
          </p:nvPr>
        </p:nvSpPr>
        <p:spPr/>
        <p:txBody>
          <a:bodyPr/>
          <a:lstStyle/>
          <a:p>
            <a:fld id="{0357010B-C9B7-6549-A99F-5E5315937690}" type="datetimeFigureOut">
              <a:rPr lang="en-US" smtClean="0"/>
              <a:t>3/18/23</a:t>
            </a:fld>
            <a:endParaRPr lang="en-US"/>
          </a:p>
        </p:txBody>
      </p:sp>
      <p:sp>
        <p:nvSpPr>
          <p:cNvPr id="4" name="Footer Placeholder 3">
            <a:extLst>
              <a:ext uri="{FF2B5EF4-FFF2-40B4-BE49-F238E27FC236}">
                <a16:creationId xmlns:a16="http://schemas.microsoft.com/office/drawing/2014/main" id="{2E8AA33D-0581-2820-F162-940E4E03D5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C4CBB5-DADF-FE7F-01DE-06AE105B9B55}"/>
              </a:ext>
            </a:extLst>
          </p:cNvPr>
          <p:cNvSpPr>
            <a:spLocks noGrp="1"/>
          </p:cNvSpPr>
          <p:nvPr>
            <p:ph type="sldNum" sz="quarter" idx="12"/>
          </p:nvPr>
        </p:nvSpPr>
        <p:spPr/>
        <p:txBody>
          <a:bodyPr/>
          <a:lstStyle/>
          <a:p>
            <a:fld id="{78D1754F-BDA3-4B43-A77B-316852AC5791}" type="slidenum">
              <a:rPr lang="en-US" smtClean="0"/>
              <a:t>‹#›</a:t>
            </a:fld>
            <a:endParaRPr lang="en-US"/>
          </a:p>
        </p:txBody>
      </p:sp>
    </p:spTree>
    <p:extLst>
      <p:ext uri="{BB962C8B-B14F-4D97-AF65-F5344CB8AC3E}">
        <p14:creationId xmlns:p14="http://schemas.microsoft.com/office/powerpoint/2010/main" val="16640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5D3E7D-7A81-F659-5619-A2875085EE31}"/>
              </a:ext>
            </a:extLst>
          </p:cNvPr>
          <p:cNvSpPr>
            <a:spLocks noGrp="1"/>
          </p:cNvSpPr>
          <p:nvPr>
            <p:ph type="dt" sz="half" idx="10"/>
          </p:nvPr>
        </p:nvSpPr>
        <p:spPr/>
        <p:txBody>
          <a:bodyPr/>
          <a:lstStyle/>
          <a:p>
            <a:fld id="{0357010B-C9B7-6549-A99F-5E5315937690}" type="datetimeFigureOut">
              <a:rPr lang="en-US" smtClean="0"/>
              <a:t>3/18/23</a:t>
            </a:fld>
            <a:endParaRPr lang="en-US"/>
          </a:p>
        </p:txBody>
      </p:sp>
      <p:sp>
        <p:nvSpPr>
          <p:cNvPr id="3" name="Footer Placeholder 2">
            <a:extLst>
              <a:ext uri="{FF2B5EF4-FFF2-40B4-BE49-F238E27FC236}">
                <a16:creationId xmlns:a16="http://schemas.microsoft.com/office/drawing/2014/main" id="{7DAEF06D-B9C0-FD0D-D953-1F691D226F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9DBB93-F106-1C54-E285-99FD8B30B346}"/>
              </a:ext>
            </a:extLst>
          </p:cNvPr>
          <p:cNvSpPr>
            <a:spLocks noGrp="1"/>
          </p:cNvSpPr>
          <p:nvPr>
            <p:ph type="sldNum" sz="quarter" idx="12"/>
          </p:nvPr>
        </p:nvSpPr>
        <p:spPr/>
        <p:txBody>
          <a:bodyPr/>
          <a:lstStyle/>
          <a:p>
            <a:fld id="{78D1754F-BDA3-4B43-A77B-316852AC5791}" type="slidenum">
              <a:rPr lang="en-US" smtClean="0"/>
              <a:t>‹#›</a:t>
            </a:fld>
            <a:endParaRPr lang="en-US"/>
          </a:p>
        </p:txBody>
      </p:sp>
    </p:spTree>
    <p:extLst>
      <p:ext uri="{BB962C8B-B14F-4D97-AF65-F5344CB8AC3E}">
        <p14:creationId xmlns:p14="http://schemas.microsoft.com/office/powerpoint/2010/main" val="107376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5A701-E493-F515-5BDA-3E7E624C52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1F4E72-D6E5-EAF6-9AE0-931FD8509B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DDD57C-DFD2-2020-428B-1BEAE6E8FF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300D85-374F-E367-3E82-64FEE7F5A839}"/>
              </a:ext>
            </a:extLst>
          </p:cNvPr>
          <p:cNvSpPr>
            <a:spLocks noGrp="1"/>
          </p:cNvSpPr>
          <p:nvPr>
            <p:ph type="dt" sz="half" idx="10"/>
          </p:nvPr>
        </p:nvSpPr>
        <p:spPr/>
        <p:txBody>
          <a:bodyPr/>
          <a:lstStyle/>
          <a:p>
            <a:fld id="{0357010B-C9B7-6549-A99F-5E5315937690}" type="datetimeFigureOut">
              <a:rPr lang="en-US" smtClean="0"/>
              <a:t>3/18/23</a:t>
            </a:fld>
            <a:endParaRPr lang="en-US"/>
          </a:p>
        </p:txBody>
      </p:sp>
      <p:sp>
        <p:nvSpPr>
          <p:cNvPr id="6" name="Footer Placeholder 5">
            <a:extLst>
              <a:ext uri="{FF2B5EF4-FFF2-40B4-BE49-F238E27FC236}">
                <a16:creationId xmlns:a16="http://schemas.microsoft.com/office/drawing/2014/main" id="{E66DED91-31DC-E37E-C8CF-E68D819CA3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3CF75A-AD6B-128B-F082-00E0C07ED67B}"/>
              </a:ext>
            </a:extLst>
          </p:cNvPr>
          <p:cNvSpPr>
            <a:spLocks noGrp="1"/>
          </p:cNvSpPr>
          <p:nvPr>
            <p:ph type="sldNum" sz="quarter" idx="12"/>
          </p:nvPr>
        </p:nvSpPr>
        <p:spPr/>
        <p:txBody>
          <a:bodyPr/>
          <a:lstStyle/>
          <a:p>
            <a:fld id="{78D1754F-BDA3-4B43-A77B-316852AC5791}" type="slidenum">
              <a:rPr lang="en-US" smtClean="0"/>
              <a:t>‹#›</a:t>
            </a:fld>
            <a:endParaRPr lang="en-US"/>
          </a:p>
        </p:txBody>
      </p:sp>
    </p:spTree>
    <p:extLst>
      <p:ext uri="{BB962C8B-B14F-4D97-AF65-F5344CB8AC3E}">
        <p14:creationId xmlns:p14="http://schemas.microsoft.com/office/powerpoint/2010/main" val="104811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AF85F-BEF1-F528-4520-4822D4967C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67CA6F-64E4-4E51-EFFC-B4C64D222B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6369BF-DCA6-5CA4-CEAE-E911F8ECA7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0B0A98-3982-3A52-51B9-01934C8A6F8C}"/>
              </a:ext>
            </a:extLst>
          </p:cNvPr>
          <p:cNvSpPr>
            <a:spLocks noGrp="1"/>
          </p:cNvSpPr>
          <p:nvPr>
            <p:ph type="dt" sz="half" idx="10"/>
          </p:nvPr>
        </p:nvSpPr>
        <p:spPr/>
        <p:txBody>
          <a:bodyPr/>
          <a:lstStyle/>
          <a:p>
            <a:fld id="{0357010B-C9B7-6549-A99F-5E5315937690}" type="datetimeFigureOut">
              <a:rPr lang="en-US" smtClean="0"/>
              <a:t>3/18/23</a:t>
            </a:fld>
            <a:endParaRPr lang="en-US"/>
          </a:p>
        </p:txBody>
      </p:sp>
      <p:sp>
        <p:nvSpPr>
          <p:cNvPr id="6" name="Footer Placeholder 5">
            <a:extLst>
              <a:ext uri="{FF2B5EF4-FFF2-40B4-BE49-F238E27FC236}">
                <a16:creationId xmlns:a16="http://schemas.microsoft.com/office/drawing/2014/main" id="{A061F150-4D1C-3901-8477-B84D9B9F75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8AA0F1-1CEC-3546-593D-77597D26AD2E}"/>
              </a:ext>
            </a:extLst>
          </p:cNvPr>
          <p:cNvSpPr>
            <a:spLocks noGrp="1"/>
          </p:cNvSpPr>
          <p:nvPr>
            <p:ph type="sldNum" sz="quarter" idx="12"/>
          </p:nvPr>
        </p:nvSpPr>
        <p:spPr/>
        <p:txBody>
          <a:bodyPr/>
          <a:lstStyle/>
          <a:p>
            <a:fld id="{78D1754F-BDA3-4B43-A77B-316852AC5791}" type="slidenum">
              <a:rPr lang="en-US" smtClean="0"/>
              <a:t>‹#›</a:t>
            </a:fld>
            <a:endParaRPr lang="en-US"/>
          </a:p>
        </p:txBody>
      </p:sp>
    </p:spTree>
    <p:extLst>
      <p:ext uri="{BB962C8B-B14F-4D97-AF65-F5344CB8AC3E}">
        <p14:creationId xmlns:p14="http://schemas.microsoft.com/office/powerpoint/2010/main" val="144783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6D3FA4-5A38-35B2-4F09-524E4CE86E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AC5C2D-5EBB-5793-86B5-A095BA340B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67625-2ECF-C20E-58A2-2229C31365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57010B-C9B7-6549-A99F-5E5315937690}" type="datetimeFigureOut">
              <a:rPr lang="en-US" smtClean="0"/>
              <a:t>3/18/23</a:t>
            </a:fld>
            <a:endParaRPr lang="en-US"/>
          </a:p>
        </p:txBody>
      </p:sp>
      <p:sp>
        <p:nvSpPr>
          <p:cNvPr id="5" name="Footer Placeholder 4">
            <a:extLst>
              <a:ext uri="{FF2B5EF4-FFF2-40B4-BE49-F238E27FC236}">
                <a16:creationId xmlns:a16="http://schemas.microsoft.com/office/drawing/2014/main" id="{1EA18463-3DBF-CFF3-880A-04EF804FFD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5202C6-F04E-0D7E-BA50-83F1A2F808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D1754F-BDA3-4B43-A77B-316852AC5791}" type="slidenum">
              <a:rPr lang="en-US" smtClean="0"/>
              <a:t>‹#›</a:t>
            </a:fld>
            <a:endParaRPr lang="en-US"/>
          </a:p>
        </p:txBody>
      </p:sp>
    </p:spTree>
    <p:extLst>
      <p:ext uri="{BB962C8B-B14F-4D97-AF65-F5344CB8AC3E}">
        <p14:creationId xmlns:p14="http://schemas.microsoft.com/office/powerpoint/2010/main" val="729491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4.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ree in a field&#10;&#10;Description automatically generated with low confidence">
            <a:extLst>
              <a:ext uri="{FF2B5EF4-FFF2-40B4-BE49-F238E27FC236}">
                <a16:creationId xmlns:a16="http://schemas.microsoft.com/office/drawing/2014/main" id="{10FDB6EE-D5DC-B89D-E00D-65896F274A85}"/>
              </a:ext>
            </a:extLst>
          </p:cNvPr>
          <p:cNvPicPr>
            <a:picLocks noChangeAspect="1"/>
          </p:cNvPicPr>
          <p:nvPr/>
        </p:nvPicPr>
        <p:blipFill rotWithShape="1">
          <a:blip r:embed="rId3">
            <a:alphaModFix amt="50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24A18372-37F2-84F6-3601-FD18AA3DD9A4}"/>
              </a:ext>
            </a:extLst>
          </p:cNvPr>
          <p:cNvSpPr>
            <a:spLocks noGrp="1"/>
          </p:cNvSpPr>
          <p:nvPr>
            <p:ph type="ctrTitle"/>
          </p:nvPr>
        </p:nvSpPr>
        <p:spPr>
          <a:xfrm>
            <a:off x="1524000" y="280826"/>
            <a:ext cx="9144000" cy="2900518"/>
          </a:xfrm>
        </p:spPr>
        <p:txBody>
          <a:bodyPr>
            <a:normAutofit/>
          </a:bodyPr>
          <a:lstStyle/>
          <a:p>
            <a:r>
              <a:rPr lang="en-US" dirty="0">
                <a:solidFill>
                  <a:srgbClr val="FFFFFF"/>
                </a:solidFill>
              </a:rPr>
              <a:t>Precipitation on the Prairie</a:t>
            </a:r>
          </a:p>
        </p:txBody>
      </p:sp>
      <p:sp>
        <p:nvSpPr>
          <p:cNvPr id="3" name="Subtitle 2">
            <a:extLst>
              <a:ext uri="{FF2B5EF4-FFF2-40B4-BE49-F238E27FC236}">
                <a16:creationId xmlns:a16="http://schemas.microsoft.com/office/drawing/2014/main" id="{1D6562B6-0F7E-3E4A-E2B3-06581BFF7233}"/>
              </a:ext>
            </a:extLst>
          </p:cNvPr>
          <p:cNvSpPr>
            <a:spLocks noGrp="1"/>
          </p:cNvSpPr>
          <p:nvPr>
            <p:ph type="subTitle" idx="1"/>
          </p:nvPr>
        </p:nvSpPr>
        <p:spPr>
          <a:xfrm>
            <a:off x="1524000" y="3823738"/>
            <a:ext cx="9144000" cy="1720535"/>
          </a:xfrm>
        </p:spPr>
        <p:txBody>
          <a:bodyPr>
            <a:normAutofit/>
          </a:bodyPr>
          <a:lstStyle/>
          <a:p>
            <a:r>
              <a:rPr lang="en-US" sz="3200" dirty="0">
                <a:solidFill>
                  <a:srgbClr val="FFFFFF"/>
                </a:solidFill>
              </a:rPr>
              <a:t>Day 2</a:t>
            </a:r>
          </a:p>
          <a:p>
            <a:endParaRPr lang="en-US" sz="3200" dirty="0">
              <a:solidFill>
                <a:srgbClr val="FFFFFF"/>
              </a:solidFill>
            </a:endParaRPr>
          </a:p>
          <a:p>
            <a:r>
              <a:rPr lang="en-US" sz="3200" dirty="0">
                <a:solidFill>
                  <a:srgbClr val="FFFFFF"/>
                </a:solidFill>
              </a:rPr>
              <a:t>Prairie Week</a:t>
            </a:r>
            <a:endParaRPr lang="en-US" dirty="0">
              <a:solidFill>
                <a:srgbClr val="FFFFFF"/>
              </a:solidFill>
            </a:endParaRPr>
          </a:p>
        </p:txBody>
      </p:sp>
    </p:spTree>
    <p:extLst>
      <p:ext uri="{BB962C8B-B14F-4D97-AF65-F5344CB8AC3E}">
        <p14:creationId xmlns:p14="http://schemas.microsoft.com/office/powerpoint/2010/main" val="21613843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AF099C-941E-8D08-FEF1-BB80FA038F8F}"/>
              </a:ext>
            </a:extLst>
          </p:cNvPr>
          <p:cNvSpPr>
            <a:spLocks noGrp="1"/>
          </p:cNvSpPr>
          <p:nvPr>
            <p:ph type="title"/>
          </p:nvPr>
        </p:nvSpPr>
        <p:spPr>
          <a:xfrm>
            <a:off x="640080" y="325369"/>
            <a:ext cx="4368602" cy="1956841"/>
          </a:xfrm>
        </p:spPr>
        <p:txBody>
          <a:bodyPr anchor="b">
            <a:normAutofit/>
          </a:bodyPr>
          <a:lstStyle/>
          <a:p>
            <a:r>
              <a:rPr lang="en-US" sz="5400" dirty="0"/>
              <a:t>Question #3</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DD740B-0DD6-2652-262B-FE7F6E582E43}"/>
              </a:ext>
            </a:extLst>
          </p:cNvPr>
          <p:cNvSpPr>
            <a:spLocks noGrp="1"/>
          </p:cNvSpPr>
          <p:nvPr>
            <p:ph idx="1"/>
          </p:nvPr>
        </p:nvSpPr>
        <p:spPr>
          <a:xfrm>
            <a:off x="640080" y="2872899"/>
            <a:ext cx="4243589" cy="3320668"/>
          </a:xfrm>
        </p:spPr>
        <p:txBody>
          <a:bodyPr>
            <a:normAutofit/>
          </a:bodyPr>
          <a:lstStyle/>
          <a:p>
            <a:pPr marL="0" indent="0">
              <a:buNone/>
            </a:pPr>
            <a:r>
              <a:rPr lang="en-US" sz="3600" dirty="0">
                <a:latin typeface="+mj-lt"/>
              </a:rPr>
              <a:t>Why are grasses so great at quickly absorbing the rain, when it does arrive?</a:t>
            </a:r>
          </a:p>
        </p:txBody>
      </p:sp>
      <p:pic>
        <p:nvPicPr>
          <p:cNvPr id="5" name="Picture 4" descr="A field of grass with a sunset in the background&#10;&#10;Description automatically generated with low confidence">
            <a:extLst>
              <a:ext uri="{FF2B5EF4-FFF2-40B4-BE49-F238E27FC236}">
                <a16:creationId xmlns:a16="http://schemas.microsoft.com/office/drawing/2014/main" id="{208D0EBB-F0DF-3918-FAA7-15444AF867EA}"/>
              </a:ext>
            </a:extLst>
          </p:cNvPr>
          <p:cNvPicPr>
            <a:picLocks noChangeAspect="1"/>
          </p:cNvPicPr>
          <p:nvPr/>
        </p:nvPicPr>
        <p:blipFill rotWithShape="1">
          <a:blip r:embed="rId3"/>
          <a:srcRect l="7421" r="1735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4741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0B6301-3730-865F-0349-83CD288CF3DB}"/>
              </a:ext>
            </a:extLst>
          </p:cNvPr>
          <p:cNvSpPr>
            <a:spLocks noGrp="1"/>
          </p:cNvSpPr>
          <p:nvPr>
            <p:ph type="title"/>
          </p:nvPr>
        </p:nvSpPr>
        <p:spPr>
          <a:xfrm>
            <a:off x="640080" y="325369"/>
            <a:ext cx="4368602" cy="921473"/>
          </a:xfrm>
        </p:spPr>
        <p:txBody>
          <a:bodyPr anchor="b">
            <a:normAutofit/>
          </a:bodyPr>
          <a:lstStyle/>
          <a:p>
            <a:r>
              <a:rPr lang="en-US" sz="5400" dirty="0"/>
              <a:t>Answer</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E1EC0D-3E2D-8BD9-9C4A-1CC3758135E6}"/>
              </a:ext>
            </a:extLst>
          </p:cNvPr>
          <p:cNvSpPr>
            <a:spLocks noGrp="1"/>
          </p:cNvSpPr>
          <p:nvPr>
            <p:ph idx="1"/>
          </p:nvPr>
        </p:nvSpPr>
        <p:spPr>
          <a:xfrm>
            <a:off x="640080" y="1741743"/>
            <a:ext cx="5795444" cy="4790888"/>
          </a:xfrm>
        </p:spPr>
        <p:txBody>
          <a:bodyPr>
            <a:normAutofit fontScale="85000" lnSpcReduction="20000"/>
          </a:bodyPr>
          <a:lstStyle/>
          <a:p>
            <a:pPr marL="0" indent="0">
              <a:spcAft>
                <a:spcPts val="1200"/>
              </a:spcAft>
              <a:buNone/>
            </a:pPr>
            <a:r>
              <a:rPr lang="en-US" sz="3000" dirty="0">
                <a:latin typeface="+mj-lt"/>
              </a:rPr>
              <a:t>Because of their </a:t>
            </a:r>
            <a:r>
              <a:rPr lang="en-US" sz="3000" b="1" dirty="0">
                <a:latin typeface="+mj-lt"/>
              </a:rPr>
              <a:t>root systems</a:t>
            </a:r>
            <a:r>
              <a:rPr lang="en-US" sz="3000" dirty="0">
                <a:latin typeface="+mj-lt"/>
              </a:rPr>
              <a:t>. </a:t>
            </a:r>
          </a:p>
          <a:p>
            <a:pPr marL="0" indent="0">
              <a:spcAft>
                <a:spcPts val="1200"/>
              </a:spcAft>
              <a:buNone/>
            </a:pPr>
            <a:endParaRPr lang="en-US" sz="3000" dirty="0">
              <a:latin typeface="+mj-lt"/>
            </a:endParaRPr>
          </a:p>
          <a:p>
            <a:pPr marL="0" indent="0">
              <a:spcAft>
                <a:spcPts val="1200"/>
              </a:spcAft>
              <a:buNone/>
            </a:pPr>
            <a:r>
              <a:rPr lang="en-US" sz="3000" dirty="0">
                <a:latin typeface="+mj-lt"/>
              </a:rPr>
              <a:t>Grass “fibrous roots” are concentrated in the first 1’ of soil. </a:t>
            </a:r>
          </a:p>
          <a:p>
            <a:pPr marL="0" indent="0">
              <a:spcAft>
                <a:spcPts val="1200"/>
              </a:spcAft>
              <a:buNone/>
            </a:pPr>
            <a:r>
              <a:rPr lang="en-US" sz="3000" dirty="0">
                <a:latin typeface="+mj-lt"/>
              </a:rPr>
              <a:t>Grass roots act like a sponge to quickly absorb the rain that hits the soil. </a:t>
            </a:r>
          </a:p>
          <a:p>
            <a:pPr marL="0" indent="0">
              <a:spcAft>
                <a:spcPts val="1200"/>
              </a:spcAft>
              <a:buNone/>
            </a:pPr>
            <a:r>
              <a:rPr lang="en-US" sz="3000" dirty="0">
                <a:latin typeface="+mj-lt"/>
              </a:rPr>
              <a:t>That first foot of prairie soil is called “sod”. The soil is held to the grass roots and forms a dense clump. Early settlers of the prairie used sod to build their houses because there were no trees to provide wood.</a:t>
            </a:r>
          </a:p>
          <a:p>
            <a:pPr marL="0" indent="0">
              <a:buNone/>
            </a:pPr>
            <a:endParaRPr lang="en-US" sz="1700" dirty="0"/>
          </a:p>
        </p:txBody>
      </p:sp>
      <p:pic>
        <p:nvPicPr>
          <p:cNvPr id="5" name="Picture 4" descr="A black and white drawing of a pineapple&#10;&#10;Description automatically generated">
            <a:extLst>
              <a:ext uri="{FF2B5EF4-FFF2-40B4-BE49-F238E27FC236}">
                <a16:creationId xmlns:a16="http://schemas.microsoft.com/office/drawing/2014/main" id="{E61C4B7F-5450-E815-1024-7E57495E42A0}"/>
              </a:ext>
            </a:extLst>
          </p:cNvPr>
          <p:cNvPicPr>
            <a:picLocks noChangeAspect="1"/>
          </p:cNvPicPr>
          <p:nvPr/>
        </p:nvPicPr>
        <p:blipFill rotWithShape="1">
          <a:blip r:embed="rId2"/>
          <a:srcRect l="3872" r="2" b="1551"/>
          <a:stretch/>
        </p:blipFill>
        <p:spPr>
          <a:xfrm>
            <a:off x="6264761" y="423661"/>
            <a:ext cx="5795444" cy="601067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7" name="Picture 6" descr="A block of cheese&#10;&#10;Description automatically generated with low confidence">
            <a:extLst>
              <a:ext uri="{FF2B5EF4-FFF2-40B4-BE49-F238E27FC236}">
                <a16:creationId xmlns:a16="http://schemas.microsoft.com/office/drawing/2014/main" id="{1F8BB154-AD90-8EB7-14F6-F486F48AF2A6}"/>
              </a:ext>
            </a:extLst>
          </p:cNvPr>
          <p:cNvPicPr>
            <a:picLocks noChangeAspect="1"/>
          </p:cNvPicPr>
          <p:nvPr/>
        </p:nvPicPr>
        <p:blipFill>
          <a:blip r:embed="rId3"/>
          <a:stretch>
            <a:fillRect/>
          </a:stretch>
        </p:blipFill>
        <p:spPr>
          <a:xfrm>
            <a:off x="6264761" y="1670504"/>
            <a:ext cx="3495185" cy="2750786"/>
          </a:xfrm>
          <a:prstGeom prst="rect">
            <a:avLst/>
          </a:prstGeom>
        </p:spPr>
      </p:pic>
      <p:pic>
        <p:nvPicPr>
          <p:cNvPr id="9" name="Picture 8" descr="A window in a stone building&#10;&#10;Description automatically generated with medium confidence">
            <a:extLst>
              <a:ext uri="{FF2B5EF4-FFF2-40B4-BE49-F238E27FC236}">
                <a16:creationId xmlns:a16="http://schemas.microsoft.com/office/drawing/2014/main" id="{F4E89589-25A3-D4D5-2FB1-A56D6BF5B583}"/>
              </a:ext>
            </a:extLst>
          </p:cNvPr>
          <p:cNvPicPr>
            <a:picLocks noChangeAspect="1"/>
          </p:cNvPicPr>
          <p:nvPr/>
        </p:nvPicPr>
        <p:blipFill>
          <a:blip r:embed="rId4"/>
          <a:stretch>
            <a:fillRect/>
          </a:stretch>
        </p:blipFill>
        <p:spPr>
          <a:xfrm>
            <a:off x="6660882" y="3118981"/>
            <a:ext cx="4541249" cy="2994230"/>
          </a:xfrm>
          <a:prstGeom prst="rect">
            <a:avLst/>
          </a:prstGeom>
        </p:spPr>
      </p:pic>
    </p:spTree>
    <p:extLst>
      <p:ext uri="{BB962C8B-B14F-4D97-AF65-F5344CB8AC3E}">
        <p14:creationId xmlns:p14="http://schemas.microsoft.com/office/powerpoint/2010/main" val="49791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dissolve">
                                      <p:cBhvr>
                                        <p:cTn id="30" dur="500"/>
                                        <p:tgtEl>
                                          <p:spTgt spid="3">
                                            <p:txEl>
                                              <p:pRg st="4" end="4"/>
                                            </p:txEl>
                                          </p:spTgt>
                                        </p:tgtEl>
                                      </p:cBhvr>
                                    </p:animEffect>
                                  </p:childTnLst>
                                </p:cTn>
                              </p:par>
                              <p:par>
                                <p:cTn id="31" presetID="9" presetClass="entr" presetSubtype="0" fill="hold" nodeType="withEffect">
                                  <p:stCondLst>
                                    <p:cond delay="100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4"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aphicFrame>
        <p:nvGraphicFramePr>
          <p:cNvPr id="5" name="Content Placeholder 2">
            <a:extLst>
              <a:ext uri="{FF2B5EF4-FFF2-40B4-BE49-F238E27FC236}">
                <a16:creationId xmlns:a16="http://schemas.microsoft.com/office/drawing/2014/main" id="{6658F814-B928-A1A3-7914-07AF354D9314}"/>
              </a:ext>
            </a:extLst>
          </p:cNvPr>
          <p:cNvGraphicFramePr>
            <a:graphicFrameLocks noGrp="1"/>
          </p:cNvGraphicFramePr>
          <p:nvPr>
            <p:ph idx="1"/>
            <p:extLst>
              <p:ext uri="{D42A27DB-BD31-4B8C-83A1-F6EECF244321}">
                <p14:modId xmlns:p14="http://schemas.microsoft.com/office/powerpoint/2010/main" val="190498541"/>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fire hydrant in a grassy field&#10;&#10;Description automatically generated with medium confidence">
            <a:extLst>
              <a:ext uri="{FF2B5EF4-FFF2-40B4-BE49-F238E27FC236}">
                <a16:creationId xmlns:a16="http://schemas.microsoft.com/office/drawing/2014/main" id="{32DA97E7-D7A7-7903-D372-38E11937951E}"/>
              </a:ext>
            </a:extLst>
          </p:cNvPr>
          <p:cNvPicPr>
            <a:picLocks noChangeAspect="1"/>
          </p:cNvPicPr>
          <p:nvPr/>
        </p:nvPicPr>
        <p:blipFill rotWithShape="1">
          <a:blip r:embed="rId7"/>
          <a:srcRect l="39334" r="12244"/>
          <a:stretch/>
        </p:blipFill>
        <p:spPr>
          <a:xfrm>
            <a:off x="-284990" y="616401"/>
            <a:ext cx="3760173" cy="5181600"/>
          </a:xfrm>
          <a:prstGeom prst="rect">
            <a:avLst/>
          </a:prstGeom>
        </p:spPr>
      </p:pic>
      <p:grpSp>
        <p:nvGrpSpPr>
          <p:cNvPr id="12" name="Group 11">
            <a:extLst>
              <a:ext uri="{FF2B5EF4-FFF2-40B4-BE49-F238E27FC236}">
                <a16:creationId xmlns:a16="http://schemas.microsoft.com/office/drawing/2014/main" id="{6A00DA77-3A09-BA89-9A8D-1D2E3B827C21}"/>
              </a:ext>
            </a:extLst>
          </p:cNvPr>
          <p:cNvGrpSpPr/>
          <p:nvPr/>
        </p:nvGrpSpPr>
        <p:grpSpPr>
          <a:xfrm>
            <a:off x="931067" y="1974553"/>
            <a:ext cx="1984387" cy="1705259"/>
            <a:chOff x="931067" y="1974553"/>
            <a:chExt cx="1984387" cy="1705259"/>
          </a:xfrm>
        </p:grpSpPr>
        <p:sp>
          <p:nvSpPr>
            <p:cNvPr id="7" name="TextBox 6">
              <a:extLst>
                <a:ext uri="{FF2B5EF4-FFF2-40B4-BE49-F238E27FC236}">
                  <a16:creationId xmlns:a16="http://schemas.microsoft.com/office/drawing/2014/main" id="{C6EC46C2-FE25-15F7-A4C7-B58482C98B87}"/>
                </a:ext>
              </a:extLst>
            </p:cNvPr>
            <p:cNvSpPr txBox="1"/>
            <p:nvPr/>
          </p:nvSpPr>
          <p:spPr>
            <a:xfrm>
              <a:off x="931067" y="1974553"/>
              <a:ext cx="1984387" cy="646331"/>
            </a:xfrm>
            <a:prstGeom prst="rect">
              <a:avLst/>
            </a:prstGeom>
            <a:noFill/>
          </p:spPr>
          <p:txBody>
            <a:bodyPr wrap="square" rtlCol="0">
              <a:spAutoFit/>
            </a:bodyPr>
            <a:lstStyle/>
            <a:p>
              <a:pPr algn="ctr"/>
              <a:r>
                <a:rPr lang="en-US" dirty="0"/>
                <a:t>Rain gauge on the prairie</a:t>
              </a:r>
            </a:p>
          </p:txBody>
        </p:sp>
        <p:cxnSp>
          <p:nvCxnSpPr>
            <p:cNvPr id="10" name="Straight Arrow Connector 9">
              <a:extLst>
                <a:ext uri="{FF2B5EF4-FFF2-40B4-BE49-F238E27FC236}">
                  <a16:creationId xmlns:a16="http://schemas.microsoft.com/office/drawing/2014/main" id="{6A6DD81C-D642-7653-AE83-DA0C463C5EB3}"/>
                </a:ext>
              </a:extLst>
            </p:cNvPr>
            <p:cNvCxnSpPr/>
            <p:nvPr/>
          </p:nvCxnSpPr>
          <p:spPr>
            <a:xfrm>
              <a:off x="1899498" y="2734589"/>
              <a:ext cx="0" cy="94522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2056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200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Freeform: Shape 1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 name="Group 2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2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56E5C879-7B5F-812F-C0A6-9DF2B17A2150}"/>
              </a:ext>
            </a:extLst>
          </p:cNvPr>
          <p:cNvSpPr>
            <a:spLocks noGrp="1"/>
          </p:cNvSpPr>
          <p:nvPr>
            <p:ph type="title"/>
          </p:nvPr>
        </p:nvSpPr>
        <p:spPr>
          <a:xfrm>
            <a:off x="535020" y="685800"/>
            <a:ext cx="2780271" cy="5105400"/>
          </a:xfrm>
        </p:spPr>
        <p:txBody>
          <a:bodyPr>
            <a:normAutofit/>
          </a:bodyPr>
          <a:lstStyle/>
          <a:p>
            <a:r>
              <a:rPr lang="en-US" sz="4000">
                <a:solidFill>
                  <a:srgbClr val="FFFFFF"/>
                </a:solidFill>
              </a:rPr>
              <a:t>Precipitation data from the Konza Prairie Biological Station</a:t>
            </a:r>
          </a:p>
        </p:txBody>
      </p:sp>
      <p:graphicFrame>
        <p:nvGraphicFramePr>
          <p:cNvPr id="10" name="Content Placeholder 9">
            <a:extLst>
              <a:ext uri="{FF2B5EF4-FFF2-40B4-BE49-F238E27FC236}">
                <a16:creationId xmlns:a16="http://schemas.microsoft.com/office/drawing/2014/main" id="{6ECF5D73-80B5-1CE1-AB53-73BBC99A53A1}"/>
              </a:ext>
            </a:extLst>
          </p:cNvPr>
          <p:cNvGraphicFramePr>
            <a:graphicFrameLocks noGrp="1"/>
          </p:cNvGraphicFramePr>
          <p:nvPr>
            <p:ph idx="1"/>
            <p:extLst>
              <p:ext uri="{D42A27DB-BD31-4B8C-83A1-F6EECF244321}">
                <p14:modId xmlns:p14="http://schemas.microsoft.com/office/powerpoint/2010/main" val="258964532"/>
              </p:ext>
            </p:extLst>
          </p:nvPr>
        </p:nvGraphicFramePr>
        <p:xfrm>
          <a:off x="6516396" y="685800"/>
          <a:ext cx="3480384" cy="5105408"/>
        </p:xfrm>
        <a:graphic>
          <a:graphicData uri="http://schemas.openxmlformats.org/drawingml/2006/table">
            <a:tbl>
              <a:tblPr/>
              <a:tblGrid>
                <a:gridCol w="1552445">
                  <a:extLst>
                    <a:ext uri="{9D8B030D-6E8A-4147-A177-3AD203B41FA5}">
                      <a16:colId xmlns:a16="http://schemas.microsoft.com/office/drawing/2014/main" val="786101331"/>
                    </a:ext>
                  </a:extLst>
                </a:gridCol>
                <a:gridCol w="375494">
                  <a:extLst>
                    <a:ext uri="{9D8B030D-6E8A-4147-A177-3AD203B41FA5}">
                      <a16:colId xmlns:a16="http://schemas.microsoft.com/office/drawing/2014/main" val="2316150503"/>
                    </a:ext>
                  </a:extLst>
                </a:gridCol>
                <a:gridCol w="1552445">
                  <a:extLst>
                    <a:ext uri="{9D8B030D-6E8A-4147-A177-3AD203B41FA5}">
                      <a16:colId xmlns:a16="http://schemas.microsoft.com/office/drawing/2014/main" val="567718752"/>
                    </a:ext>
                  </a:extLst>
                </a:gridCol>
              </a:tblGrid>
              <a:tr h="319088">
                <a:tc>
                  <a:txBody>
                    <a:bodyPr/>
                    <a:lstStyle/>
                    <a:p>
                      <a:pPr algn="ctr" fontAlgn="b">
                        <a:spcBef>
                          <a:spcPts val="0"/>
                        </a:spcBef>
                        <a:spcAft>
                          <a:spcPts val="0"/>
                        </a:spcAft>
                      </a:pPr>
                      <a:r>
                        <a:rPr lang="en-US" sz="1800" b="0" i="0" u="none" strike="noStrike">
                          <a:solidFill>
                            <a:srgbClr val="000000"/>
                          </a:solidFill>
                          <a:effectLst/>
                          <a:latin typeface="Calibri" panose="020F0502020204030204" pitchFamily="34" charset="0"/>
                        </a:rPr>
                        <a:t>2007</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spcBef>
                          <a:spcPts val="0"/>
                        </a:spcBef>
                        <a:spcAft>
                          <a:spcPts val="0"/>
                        </a:spcAft>
                      </a:pPr>
                      <a:r>
                        <a:rPr lang="en-US" sz="1800" b="0" i="0" u="none" strike="noStrike">
                          <a:solidFill>
                            <a:srgbClr val="000000"/>
                          </a:solidFill>
                          <a:effectLst/>
                          <a:latin typeface="Calibri" panose="020F0502020204030204" pitchFamily="34" charset="0"/>
                        </a:rPr>
                        <a:t> </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spcBef>
                          <a:spcPts val="0"/>
                        </a:spcBef>
                        <a:spcAft>
                          <a:spcPts val="0"/>
                        </a:spcAft>
                      </a:pPr>
                      <a:r>
                        <a:rPr lang="en-US" sz="1800" b="0" i="0" u="none" strike="noStrike">
                          <a:solidFill>
                            <a:srgbClr val="000000"/>
                          </a:solidFill>
                          <a:effectLst/>
                          <a:latin typeface="Calibri" panose="020F0502020204030204" pitchFamily="34" charset="0"/>
                        </a:rPr>
                        <a:t>39.21</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592968783"/>
                  </a:ext>
                </a:extLst>
              </a:tr>
              <a:tr h="319088">
                <a:tc>
                  <a:txBody>
                    <a:bodyPr/>
                    <a:lstStyle/>
                    <a:p>
                      <a:pPr algn="ctr" fontAlgn="b">
                        <a:spcBef>
                          <a:spcPts val="0"/>
                        </a:spcBef>
                        <a:spcAft>
                          <a:spcPts val="0"/>
                        </a:spcAft>
                      </a:pPr>
                      <a:r>
                        <a:rPr lang="en-US" sz="1800" b="0" i="0" u="none" strike="noStrike">
                          <a:solidFill>
                            <a:srgbClr val="000000"/>
                          </a:solidFill>
                          <a:effectLst/>
                          <a:latin typeface="Calibri" panose="020F0502020204030204" pitchFamily="34" charset="0"/>
                        </a:rPr>
                        <a:t>2008</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US" sz="1800" b="0" i="0" u="none" strike="noStrike">
                          <a:solidFill>
                            <a:srgbClr val="000000"/>
                          </a:solidFill>
                          <a:effectLst/>
                          <a:latin typeface="Calibri" panose="020F0502020204030204" pitchFamily="34" charset="0"/>
                        </a:rPr>
                        <a:t> </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spcBef>
                          <a:spcPts val="0"/>
                        </a:spcBef>
                        <a:spcAft>
                          <a:spcPts val="0"/>
                        </a:spcAft>
                      </a:pPr>
                      <a:r>
                        <a:rPr lang="en-US" sz="1800" b="0" i="0" u="none" strike="noStrike">
                          <a:solidFill>
                            <a:srgbClr val="000000"/>
                          </a:solidFill>
                          <a:effectLst/>
                          <a:latin typeface="Calibri" panose="020F0502020204030204" pitchFamily="34" charset="0"/>
                        </a:rPr>
                        <a:t>41.21</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0597635"/>
                  </a:ext>
                </a:extLst>
              </a:tr>
              <a:tr h="319088">
                <a:tc>
                  <a:txBody>
                    <a:bodyPr/>
                    <a:lstStyle/>
                    <a:p>
                      <a:pPr algn="ctr" fontAlgn="b">
                        <a:spcBef>
                          <a:spcPts val="0"/>
                        </a:spcBef>
                        <a:spcAft>
                          <a:spcPts val="0"/>
                        </a:spcAft>
                      </a:pPr>
                      <a:r>
                        <a:rPr lang="en-US" sz="1800" b="0" i="0" u="none" strike="noStrike">
                          <a:solidFill>
                            <a:srgbClr val="000000"/>
                          </a:solidFill>
                          <a:effectLst/>
                          <a:latin typeface="Calibri" panose="020F0502020204030204" pitchFamily="34" charset="0"/>
                        </a:rPr>
                        <a:t>2009</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spcBef>
                          <a:spcPts val="0"/>
                        </a:spcBef>
                        <a:spcAft>
                          <a:spcPts val="0"/>
                        </a:spcAft>
                      </a:pPr>
                      <a:r>
                        <a:rPr lang="en-US" sz="1800" b="0" i="0" u="none" strike="noStrike">
                          <a:solidFill>
                            <a:srgbClr val="000000"/>
                          </a:solidFill>
                          <a:effectLst/>
                          <a:latin typeface="Calibri" panose="020F0502020204030204" pitchFamily="34" charset="0"/>
                        </a:rPr>
                        <a:t> </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spcBef>
                          <a:spcPts val="0"/>
                        </a:spcBef>
                        <a:spcAft>
                          <a:spcPts val="0"/>
                        </a:spcAft>
                      </a:pPr>
                      <a:r>
                        <a:rPr lang="en-US" sz="1800" b="0" i="0" u="none" strike="noStrike">
                          <a:solidFill>
                            <a:srgbClr val="000000"/>
                          </a:solidFill>
                          <a:effectLst/>
                          <a:latin typeface="Calibri" panose="020F0502020204030204" pitchFamily="34" charset="0"/>
                        </a:rPr>
                        <a:t>38.01</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52725040"/>
                  </a:ext>
                </a:extLst>
              </a:tr>
              <a:tr h="319088">
                <a:tc>
                  <a:txBody>
                    <a:bodyPr/>
                    <a:lstStyle/>
                    <a:p>
                      <a:pPr algn="ctr" fontAlgn="b">
                        <a:spcBef>
                          <a:spcPts val="0"/>
                        </a:spcBef>
                        <a:spcAft>
                          <a:spcPts val="0"/>
                        </a:spcAft>
                      </a:pPr>
                      <a:r>
                        <a:rPr lang="en-US" sz="1800" b="0" i="0" u="none" strike="noStrike">
                          <a:solidFill>
                            <a:srgbClr val="000000"/>
                          </a:solidFill>
                          <a:effectLst/>
                          <a:latin typeface="Calibri" panose="020F0502020204030204" pitchFamily="34" charset="0"/>
                        </a:rPr>
                        <a:t>2010</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US" sz="1800" b="0" i="0" u="none" strike="noStrike">
                          <a:solidFill>
                            <a:srgbClr val="000000"/>
                          </a:solidFill>
                          <a:effectLst/>
                          <a:latin typeface="Calibri" panose="020F0502020204030204" pitchFamily="34" charset="0"/>
                        </a:rPr>
                        <a:t> </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spcBef>
                          <a:spcPts val="0"/>
                        </a:spcBef>
                        <a:spcAft>
                          <a:spcPts val="0"/>
                        </a:spcAft>
                      </a:pPr>
                      <a:r>
                        <a:rPr lang="en-US" sz="1800" b="0" i="0" u="none" strike="noStrike">
                          <a:solidFill>
                            <a:srgbClr val="000000"/>
                          </a:solidFill>
                          <a:effectLst/>
                          <a:latin typeface="Calibri" panose="020F0502020204030204" pitchFamily="34" charset="0"/>
                        </a:rPr>
                        <a:t>33.4</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8146362"/>
                  </a:ext>
                </a:extLst>
              </a:tr>
              <a:tr h="319088">
                <a:tc>
                  <a:txBody>
                    <a:bodyPr/>
                    <a:lstStyle/>
                    <a:p>
                      <a:pPr algn="ctr" fontAlgn="b">
                        <a:spcBef>
                          <a:spcPts val="0"/>
                        </a:spcBef>
                        <a:spcAft>
                          <a:spcPts val="0"/>
                        </a:spcAft>
                      </a:pPr>
                      <a:r>
                        <a:rPr lang="en-US" sz="1800" b="0" i="0" u="none" strike="noStrike">
                          <a:solidFill>
                            <a:srgbClr val="000000"/>
                          </a:solidFill>
                          <a:effectLst/>
                          <a:latin typeface="Calibri" panose="020F0502020204030204" pitchFamily="34" charset="0"/>
                        </a:rPr>
                        <a:t>2011</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spcBef>
                          <a:spcPts val="0"/>
                        </a:spcBef>
                        <a:spcAft>
                          <a:spcPts val="0"/>
                        </a:spcAft>
                      </a:pPr>
                      <a:r>
                        <a:rPr lang="en-US" sz="1800" b="0" i="0" u="none" strike="noStrike">
                          <a:solidFill>
                            <a:srgbClr val="000000"/>
                          </a:solidFill>
                          <a:effectLst/>
                          <a:latin typeface="Calibri" panose="020F0502020204030204" pitchFamily="34" charset="0"/>
                        </a:rPr>
                        <a:t> </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spcBef>
                          <a:spcPts val="0"/>
                        </a:spcBef>
                        <a:spcAft>
                          <a:spcPts val="0"/>
                        </a:spcAft>
                      </a:pPr>
                      <a:r>
                        <a:rPr lang="en-US" sz="1800" b="0" i="0" u="none" strike="noStrike">
                          <a:solidFill>
                            <a:srgbClr val="000000"/>
                          </a:solidFill>
                          <a:effectLst/>
                          <a:latin typeface="Calibri" panose="020F0502020204030204" pitchFamily="34" charset="0"/>
                        </a:rPr>
                        <a:t>32.14</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75614290"/>
                  </a:ext>
                </a:extLst>
              </a:tr>
              <a:tr h="319088">
                <a:tc>
                  <a:txBody>
                    <a:bodyPr/>
                    <a:lstStyle/>
                    <a:p>
                      <a:pPr algn="ctr" fontAlgn="b">
                        <a:spcBef>
                          <a:spcPts val="0"/>
                        </a:spcBef>
                        <a:spcAft>
                          <a:spcPts val="0"/>
                        </a:spcAft>
                      </a:pPr>
                      <a:r>
                        <a:rPr lang="en-US" sz="1800" b="0" i="0" u="none" strike="noStrike">
                          <a:solidFill>
                            <a:srgbClr val="000000"/>
                          </a:solidFill>
                          <a:effectLst/>
                          <a:latin typeface="Calibri" panose="020F0502020204030204" pitchFamily="34" charset="0"/>
                        </a:rPr>
                        <a:t>2012</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US" sz="1800" b="0" i="0" u="none" strike="noStrike">
                          <a:solidFill>
                            <a:srgbClr val="000000"/>
                          </a:solidFill>
                          <a:effectLst/>
                          <a:latin typeface="Calibri" panose="020F0502020204030204" pitchFamily="34" charset="0"/>
                        </a:rPr>
                        <a:t> </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spcBef>
                          <a:spcPts val="0"/>
                        </a:spcBef>
                        <a:spcAft>
                          <a:spcPts val="0"/>
                        </a:spcAft>
                      </a:pPr>
                      <a:r>
                        <a:rPr lang="en-US" sz="1800" b="0" i="0" u="none" strike="noStrike">
                          <a:solidFill>
                            <a:srgbClr val="000000"/>
                          </a:solidFill>
                          <a:effectLst/>
                          <a:latin typeface="Calibri" panose="020F0502020204030204" pitchFamily="34" charset="0"/>
                        </a:rPr>
                        <a:t>22.5</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6796793"/>
                  </a:ext>
                </a:extLst>
              </a:tr>
              <a:tr h="319088">
                <a:tc>
                  <a:txBody>
                    <a:bodyPr/>
                    <a:lstStyle/>
                    <a:p>
                      <a:pPr algn="ctr" fontAlgn="b">
                        <a:spcBef>
                          <a:spcPts val="0"/>
                        </a:spcBef>
                        <a:spcAft>
                          <a:spcPts val="0"/>
                        </a:spcAft>
                      </a:pPr>
                      <a:r>
                        <a:rPr lang="en-US" sz="1800" b="0" i="0" u="none" strike="noStrike">
                          <a:solidFill>
                            <a:srgbClr val="000000"/>
                          </a:solidFill>
                          <a:effectLst/>
                          <a:latin typeface="Calibri" panose="020F0502020204030204" pitchFamily="34" charset="0"/>
                        </a:rPr>
                        <a:t>2013</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spcBef>
                          <a:spcPts val="0"/>
                        </a:spcBef>
                        <a:spcAft>
                          <a:spcPts val="0"/>
                        </a:spcAft>
                      </a:pPr>
                      <a:r>
                        <a:rPr lang="en-US" sz="1800" b="0" i="0" u="none" strike="noStrike">
                          <a:solidFill>
                            <a:srgbClr val="000000"/>
                          </a:solidFill>
                          <a:effectLst/>
                          <a:latin typeface="Calibri" panose="020F0502020204030204" pitchFamily="34" charset="0"/>
                        </a:rPr>
                        <a:t> </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spcBef>
                          <a:spcPts val="0"/>
                        </a:spcBef>
                        <a:spcAft>
                          <a:spcPts val="0"/>
                        </a:spcAft>
                      </a:pPr>
                      <a:r>
                        <a:rPr lang="en-US" sz="1800" b="0" i="0" u="none" strike="noStrike">
                          <a:solidFill>
                            <a:srgbClr val="000000"/>
                          </a:solidFill>
                          <a:effectLst/>
                          <a:latin typeface="Calibri" panose="020F0502020204030204" pitchFamily="34" charset="0"/>
                        </a:rPr>
                        <a:t>31.67</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104823932"/>
                  </a:ext>
                </a:extLst>
              </a:tr>
              <a:tr h="319088">
                <a:tc>
                  <a:txBody>
                    <a:bodyPr/>
                    <a:lstStyle/>
                    <a:p>
                      <a:pPr algn="ctr" fontAlgn="b">
                        <a:spcBef>
                          <a:spcPts val="0"/>
                        </a:spcBef>
                        <a:spcAft>
                          <a:spcPts val="0"/>
                        </a:spcAft>
                      </a:pPr>
                      <a:r>
                        <a:rPr lang="en-US" sz="1800" b="0" i="0" u="none" strike="noStrike">
                          <a:solidFill>
                            <a:srgbClr val="000000"/>
                          </a:solidFill>
                          <a:effectLst/>
                          <a:latin typeface="Calibri" panose="020F0502020204030204" pitchFamily="34" charset="0"/>
                        </a:rPr>
                        <a:t>2014</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US" sz="1800" b="0" i="0" u="none" strike="noStrike">
                          <a:solidFill>
                            <a:srgbClr val="000000"/>
                          </a:solidFill>
                          <a:effectLst/>
                          <a:latin typeface="Calibri" panose="020F0502020204030204" pitchFamily="34" charset="0"/>
                        </a:rPr>
                        <a:t> </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spcBef>
                          <a:spcPts val="0"/>
                        </a:spcBef>
                        <a:spcAft>
                          <a:spcPts val="0"/>
                        </a:spcAft>
                      </a:pPr>
                      <a:r>
                        <a:rPr lang="en-US" sz="1800" b="0" i="0" u="none" strike="noStrike">
                          <a:solidFill>
                            <a:srgbClr val="000000"/>
                          </a:solidFill>
                          <a:effectLst/>
                          <a:latin typeface="Calibri" panose="020F0502020204030204" pitchFamily="34" charset="0"/>
                        </a:rPr>
                        <a:t>28.09</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1027206"/>
                  </a:ext>
                </a:extLst>
              </a:tr>
              <a:tr h="319088">
                <a:tc>
                  <a:txBody>
                    <a:bodyPr/>
                    <a:lstStyle/>
                    <a:p>
                      <a:pPr algn="ctr" fontAlgn="b">
                        <a:spcBef>
                          <a:spcPts val="0"/>
                        </a:spcBef>
                        <a:spcAft>
                          <a:spcPts val="0"/>
                        </a:spcAft>
                      </a:pPr>
                      <a:r>
                        <a:rPr lang="en-US" sz="1800" b="0" i="0" u="none" strike="noStrike">
                          <a:solidFill>
                            <a:srgbClr val="000000"/>
                          </a:solidFill>
                          <a:effectLst/>
                          <a:latin typeface="Calibri" panose="020F0502020204030204" pitchFamily="34" charset="0"/>
                        </a:rPr>
                        <a:t>2015</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spcBef>
                          <a:spcPts val="0"/>
                        </a:spcBef>
                        <a:spcAft>
                          <a:spcPts val="0"/>
                        </a:spcAft>
                      </a:pPr>
                      <a:r>
                        <a:rPr lang="en-US" sz="1800" b="0" i="0" u="none" strike="noStrike">
                          <a:solidFill>
                            <a:srgbClr val="000000"/>
                          </a:solidFill>
                          <a:effectLst/>
                          <a:latin typeface="Calibri" panose="020F0502020204030204" pitchFamily="34" charset="0"/>
                        </a:rPr>
                        <a:t> </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spcBef>
                          <a:spcPts val="0"/>
                        </a:spcBef>
                        <a:spcAft>
                          <a:spcPts val="0"/>
                        </a:spcAft>
                      </a:pPr>
                      <a:r>
                        <a:rPr lang="en-US" sz="1800" b="0" i="0" u="none" strike="noStrike">
                          <a:solidFill>
                            <a:srgbClr val="000000"/>
                          </a:solidFill>
                          <a:effectLst/>
                          <a:latin typeface="Calibri" panose="020F0502020204030204" pitchFamily="34" charset="0"/>
                        </a:rPr>
                        <a:t>39.28</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62250047"/>
                  </a:ext>
                </a:extLst>
              </a:tr>
              <a:tr h="319088">
                <a:tc>
                  <a:txBody>
                    <a:bodyPr/>
                    <a:lstStyle/>
                    <a:p>
                      <a:pPr algn="ctr" fontAlgn="b">
                        <a:spcBef>
                          <a:spcPts val="0"/>
                        </a:spcBef>
                        <a:spcAft>
                          <a:spcPts val="0"/>
                        </a:spcAft>
                      </a:pPr>
                      <a:r>
                        <a:rPr lang="en-US" sz="1800" b="0" i="0" u="none" strike="noStrike">
                          <a:solidFill>
                            <a:srgbClr val="000000"/>
                          </a:solidFill>
                          <a:effectLst/>
                          <a:latin typeface="Calibri" panose="020F0502020204030204" pitchFamily="34" charset="0"/>
                        </a:rPr>
                        <a:t>2016</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US" sz="1800" b="0" i="0" u="none" strike="noStrike">
                          <a:solidFill>
                            <a:srgbClr val="000000"/>
                          </a:solidFill>
                          <a:effectLst/>
                          <a:latin typeface="Calibri" panose="020F0502020204030204" pitchFamily="34" charset="0"/>
                        </a:rPr>
                        <a:t> </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spcBef>
                          <a:spcPts val="0"/>
                        </a:spcBef>
                        <a:spcAft>
                          <a:spcPts val="0"/>
                        </a:spcAft>
                      </a:pPr>
                      <a:r>
                        <a:rPr lang="en-US" sz="1800" b="0" i="0" u="none" strike="noStrike">
                          <a:solidFill>
                            <a:srgbClr val="000000"/>
                          </a:solidFill>
                          <a:effectLst/>
                          <a:latin typeface="Calibri" panose="020F0502020204030204" pitchFamily="34" charset="0"/>
                        </a:rPr>
                        <a:t>38.64</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515232"/>
                  </a:ext>
                </a:extLst>
              </a:tr>
              <a:tr h="319088">
                <a:tc>
                  <a:txBody>
                    <a:bodyPr/>
                    <a:lstStyle/>
                    <a:p>
                      <a:pPr algn="ctr" fontAlgn="b">
                        <a:spcBef>
                          <a:spcPts val="0"/>
                        </a:spcBef>
                        <a:spcAft>
                          <a:spcPts val="0"/>
                        </a:spcAft>
                      </a:pPr>
                      <a:r>
                        <a:rPr lang="en-US" sz="1800" b="0" i="0" u="none" strike="noStrike">
                          <a:solidFill>
                            <a:srgbClr val="000000"/>
                          </a:solidFill>
                          <a:effectLst/>
                          <a:latin typeface="Calibri" panose="020F0502020204030204" pitchFamily="34" charset="0"/>
                        </a:rPr>
                        <a:t>2017</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spcBef>
                          <a:spcPts val="0"/>
                        </a:spcBef>
                        <a:spcAft>
                          <a:spcPts val="0"/>
                        </a:spcAft>
                      </a:pPr>
                      <a:r>
                        <a:rPr lang="en-US" sz="1800" b="0" i="0" u="none" strike="noStrike">
                          <a:solidFill>
                            <a:srgbClr val="000000"/>
                          </a:solidFill>
                          <a:effectLst/>
                          <a:latin typeface="Calibri" panose="020F0502020204030204" pitchFamily="34" charset="0"/>
                        </a:rPr>
                        <a:t> </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spcBef>
                          <a:spcPts val="0"/>
                        </a:spcBef>
                        <a:spcAft>
                          <a:spcPts val="0"/>
                        </a:spcAft>
                      </a:pPr>
                      <a:r>
                        <a:rPr lang="en-US" sz="1800" b="0" i="0" u="none" strike="noStrike">
                          <a:solidFill>
                            <a:srgbClr val="000000"/>
                          </a:solidFill>
                          <a:effectLst/>
                          <a:latin typeface="Calibri" panose="020F0502020204030204" pitchFamily="34" charset="0"/>
                        </a:rPr>
                        <a:t>29.29</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47621053"/>
                  </a:ext>
                </a:extLst>
              </a:tr>
              <a:tr h="319088">
                <a:tc>
                  <a:txBody>
                    <a:bodyPr/>
                    <a:lstStyle/>
                    <a:p>
                      <a:pPr algn="ctr" fontAlgn="b">
                        <a:spcBef>
                          <a:spcPts val="0"/>
                        </a:spcBef>
                        <a:spcAft>
                          <a:spcPts val="0"/>
                        </a:spcAft>
                      </a:pPr>
                      <a:r>
                        <a:rPr lang="en-US" sz="1800" b="0" i="0" u="none" strike="noStrike">
                          <a:solidFill>
                            <a:srgbClr val="000000"/>
                          </a:solidFill>
                          <a:effectLst/>
                          <a:latin typeface="Calibri" panose="020F0502020204030204" pitchFamily="34" charset="0"/>
                        </a:rPr>
                        <a:t>2018</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US" sz="1800" b="0" i="0" u="none" strike="noStrike">
                          <a:solidFill>
                            <a:srgbClr val="000000"/>
                          </a:solidFill>
                          <a:effectLst/>
                          <a:latin typeface="Calibri" panose="020F0502020204030204" pitchFamily="34" charset="0"/>
                        </a:rPr>
                        <a:t> </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spcBef>
                          <a:spcPts val="0"/>
                        </a:spcBef>
                        <a:spcAft>
                          <a:spcPts val="0"/>
                        </a:spcAft>
                      </a:pPr>
                      <a:r>
                        <a:rPr lang="en-US" sz="1800" b="0" i="0" u="none" strike="noStrike">
                          <a:solidFill>
                            <a:srgbClr val="000000"/>
                          </a:solidFill>
                          <a:effectLst/>
                          <a:latin typeface="Calibri" panose="020F0502020204030204" pitchFamily="34" charset="0"/>
                        </a:rPr>
                        <a:t>32.69</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4260042"/>
                  </a:ext>
                </a:extLst>
              </a:tr>
              <a:tr h="319088">
                <a:tc>
                  <a:txBody>
                    <a:bodyPr/>
                    <a:lstStyle/>
                    <a:p>
                      <a:pPr algn="ctr" fontAlgn="b">
                        <a:spcBef>
                          <a:spcPts val="0"/>
                        </a:spcBef>
                        <a:spcAft>
                          <a:spcPts val="0"/>
                        </a:spcAft>
                      </a:pPr>
                      <a:r>
                        <a:rPr lang="en-US" sz="1800" b="0" i="0" u="none" strike="noStrike">
                          <a:solidFill>
                            <a:srgbClr val="000000"/>
                          </a:solidFill>
                          <a:effectLst/>
                          <a:latin typeface="Calibri" panose="020F0502020204030204" pitchFamily="34" charset="0"/>
                        </a:rPr>
                        <a:t>2019</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spcBef>
                          <a:spcPts val="0"/>
                        </a:spcBef>
                        <a:spcAft>
                          <a:spcPts val="0"/>
                        </a:spcAft>
                      </a:pPr>
                      <a:r>
                        <a:rPr lang="en-US" sz="1800" b="0" i="0" u="none" strike="noStrike">
                          <a:solidFill>
                            <a:srgbClr val="000000"/>
                          </a:solidFill>
                          <a:effectLst/>
                          <a:latin typeface="Calibri" panose="020F0502020204030204" pitchFamily="34" charset="0"/>
                        </a:rPr>
                        <a:t> </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spcBef>
                          <a:spcPts val="0"/>
                        </a:spcBef>
                        <a:spcAft>
                          <a:spcPts val="0"/>
                        </a:spcAft>
                      </a:pPr>
                      <a:r>
                        <a:rPr lang="en-US" sz="1800" b="0" i="0" u="none" strike="noStrike">
                          <a:solidFill>
                            <a:srgbClr val="000000"/>
                          </a:solidFill>
                          <a:effectLst/>
                          <a:latin typeface="Calibri" panose="020F0502020204030204" pitchFamily="34" charset="0"/>
                        </a:rPr>
                        <a:t>47.1</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758336555"/>
                  </a:ext>
                </a:extLst>
              </a:tr>
              <a:tr h="319088">
                <a:tc>
                  <a:txBody>
                    <a:bodyPr/>
                    <a:lstStyle/>
                    <a:p>
                      <a:pPr algn="ctr" fontAlgn="b">
                        <a:spcBef>
                          <a:spcPts val="0"/>
                        </a:spcBef>
                        <a:spcAft>
                          <a:spcPts val="0"/>
                        </a:spcAft>
                      </a:pPr>
                      <a:r>
                        <a:rPr lang="en-US" sz="1800" b="0" i="0" u="none" strike="noStrike">
                          <a:solidFill>
                            <a:srgbClr val="000000"/>
                          </a:solidFill>
                          <a:effectLst/>
                          <a:latin typeface="Calibri" panose="020F0502020204030204" pitchFamily="34" charset="0"/>
                        </a:rPr>
                        <a:t>2020</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US" sz="1800" b="0" i="0" u="none" strike="noStrike">
                          <a:solidFill>
                            <a:srgbClr val="000000"/>
                          </a:solidFill>
                          <a:effectLst/>
                          <a:latin typeface="Calibri" panose="020F0502020204030204" pitchFamily="34" charset="0"/>
                        </a:rPr>
                        <a:t> </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spcBef>
                          <a:spcPts val="0"/>
                        </a:spcBef>
                        <a:spcAft>
                          <a:spcPts val="0"/>
                        </a:spcAft>
                      </a:pPr>
                      <a:r>
                        <a:rPr lang="en-US" sz="1800" b="0" i="0" u="none" strike="noStrike">
                          <a:solidFill>
                            <a:srgbClr val="000000"/>
                          </a:solidFill>
                          <a:effectLst/>
                          <a:latin typeface="Calibri" panose="020F0502020204030204" pitchFamily="34" charset="0"/>
                        </a:rPr>
                        <a:t>33.96</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4930035"/>
                  </a:ext>
                </a:extLst>
              </a:tr>
              <a:tr h="319088">
                <a:tc>
                  <a:txBody>
                    <a:bodyPr/>
                    <a:lstStyle/>
                    <a:p>
                      <a:pPr algn="ctr" fontAlgn="b">
                        <a:spcBef>
                          <a:spcPts val="0"/>
                        </a:spcBef>
                        <a:spcAft>
                          <a:spcPts val="0"/>
                        </a:spcAft>
                      </a:pPr>
                      <a:r>
                        <a:rPr lang="en-US" sz="1800" b="0" i="0" u="none" strike="noStrike">
                          <a:solidFill>
                            <a:srgbClr val="000000"/>
                          </a:solidFill>
                          <a:effectLst/>
                          <a:latin typeface="Calibri" panose="020F0502020204030204" pitchFamily="34" charset="0"/>
                        </a:rPr>
                        <a:t>2021</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spcBef>
                          <a:spcPts val="0"/>
                        </a:spcBef>
                        <a:spcAft>
                          <a:spcPts val="0"/>
                        </a:spcAft>
                      </a:pPr>
                      <a:r>
                        <a:rPr lang="en-US" sz="1800" b="0" i="0" u="none" strike="noStrike">
                          <a:solidFill>
                            <a:srgbClr val="000000"/>
                          </a:solidFill>
                          <a:effectLst/>
                          <a:latin typeface="Calibri" panose="020F0502020204030204" pitchFamily="34" charset="0"/>
                        </a:rPr>
                        <a:t> </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spcBef>
                          <a:spcPts val="0"/>
                        </a:spcBef>
                        <a:spcAft>
                          <a:spcPts val="0"/>
                        </a:spcAft>
                      </a:pPr>
                      <a:r>
                        <a:rPr lang="en-US" sz="1800" b="0" i="0" u="none" strike="noStrike">
                          <a:solidFill>
                            <a:srgbClr val="000000"/>
                          </a:solidFill>
                          <a:effectLst/>
                          <a:latin typeface="Calibri" panose="020F0502020204030204" pitchFamily="34" charset="0"/>
                        </a:rPr>
                        <a:t>29.94</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2000800"/>
                  </a:ext>
                </a:extLst>
              </a:tr>
              <a:tr h="319088">
                <a:tc>
                  <a:txBody>
                    <a:bodyPr/>
                    <a:lstStyle/>
                    <a:p>
                      <a:pPr algn="ctr" fontAlgn="b">
                        <a:spcBef>
                          <a:spcPts val="0"/>
                        </a:spcBef>
                        <a:spcAft>
                          <a:spcPts val="0"/>
                        </a:spcAft>
                      </a:pPr>
                      <a:r>
                        <a:rPr lang="en-US" sz="1800" b="0" i="0" u="none" strike="noStrike">
                          <a:solidFill>
                            <a:srgbClr val="000000"/>
                          </a:solidFill>
                          <a:effectLst/>
                          <a:latin typeface="Calibri" panose="020F0502020204030204" pitchFamily="34" charset="0"/>
                        </a:rPr>
                        <a:t>2022</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US" sz="1800" b="0" i="0" u="none" strike="noStrike">
                          <a:solidFill>
                            <a:srgbClr val="000000"/>
                          </a:solidFill>
                          <a:effectLst/>
                          <a:latin typeface="Calibri" panose="020F0502020204030204" pitchFamily="34" charset="0"/>
                        </a:rPr>
                        <a:t> </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spcBef>
                          <a:spcPts val="0"/>
                        </a:spcBef>
                        <a:spcAft>
                          <a:spcPts val="0"/>
                        </a:spcAft>
                      </a:pPr>
                      <a:r>
                        <a:rPr lang="en-US" sz="1800" b="0" i="0" u="none" strike="noStrike">
                          <a:solidFill>
                            <a:srgbClr val="000000"/>
                          </a:solidFill>
                          <a:effectLst/>
                          <a:latin typeface="Calibri" panose="020F0502020204030204" pitchFamily="34" charset="0"/>
                        </a:rPr>
                        <a:t>33.47</a:t>
                      </a:r>
                      <a:endParaRPr lang="en-US" sz="2000" b="0" i="0" u="none" strike="noStrike">
                        <a:effectLst/>
                        <a:latin typeface="Arial" panose="020B0604020202020204" pitchFamily="34" charset="0"/>
                      </a:endParaRPr>
                    </a:p>
                  </a:txBody>
                  <a:tcPr marL="10483" marR="10483" marT="10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1020589"/>
                  </a:ext>
                </a:extLst>
              </a:tr>
            </a:tbl>
          </a:graphicData>
        </a:graphic>
      </p:graphicFrame>
      <p:sp>
        <p:nvSpPr>
          <p:cNvPr id="11" name="TextBox 10">
            <a:extLst>
              <a:ext uri="{FF2B5EF4-FFF2-40B4-BE49-F238E27FC236}">
                <a16:creationId xmlns:a16="http://schemas.microsoft.com/office/drawing/2014/main" id="{AC5EA32E-65B0-2705-4EB7-6995F21D6D1F}"/>
              </a:ext>
            </a:extLst>
          </p:cNvPr>
          <p:cNvSpPr txBox="1"/>
          <p:nvPr/>
        </p:nvSpPr>
        <p:spPr>
          <a:xfrm>
            <a:off x="5903089" y="5984111"/>
            <a:ext cx="4525701" cy="369332"/>
          </a:xfrm>
          <a:prstGeom prst="rect">
            <a:avLst/>
          </a:prstGeom>
          <a:noFill/>
        </p:spPr>
        <p:txBody>
          <a:bodyPr wrap="square" rtlCol="0">
            <a:spAutoFit/>
          </a:bodyPr>
          <a:lstStyle/>
          <a:p>
            <a:pPr algn="ctr"/>
            <a:r>
              <a:rPr lang="en-US" dirty="0"/>
              <a:t>15 years of precipitation data </a:t>
            </a:r>
          </a:p>
        </p:txBody>
      </p:sp>
      <p:sp>
        <p:nvSpPr>
          <p:cNvPr id="13" name="TextBox 12">
            <a:extLst>
              <a:ext uri="{FF2B5EF4-FFF2-40B4-BE49-F238E27FC236}">
                <a16:creationId xmlns:a16="http://schemas.microsoft.com/office/drawing/2014/main" id="{47A86A13-D1D8-73BA-6D59-38ED080D2B9D}"/>
              </a:ext>
            </a:extLst>
          </p:cNvPr>
          <p:cNvSpPr txBox="1"/>
          <p:nvPr/>
        </p:nvSpPr>
        <p:spPr>
          <a:xfrm>
            <a:off x="5627225" y="220017"/>
            <a:ext cx="5717893" cy="369332"/>
          </a:xfrm>
          <a:prstGeom prst="rect">
            <a:avLst/>
          </a:prstGeom>
          <a:noFill/>
        </p:spPr>
        <p:txBody>
          <a:bodyPr wrap="square" rtlCol="0">
            <a:spAutoFit/>
          </a:bodyPr>
          <a:lstStyle/>
          <a:p>
            <a:r>
              <a:rPr lang="en-US" dirty="0"/>
              <a:t>Annual Total Precipitation at Konza Prairie – in inches</a:t>
            </a:r>
          </a:p>
        </p:txBody>
      </p:sp>
      <p:sp>
        <p:nvSpPr>
          <p:cNvPr id="15" name="TextBox 14">
            <a:extLst>
              <a:ext uri="{FF2B5EF4-FFF2-40B4-BE49-F238E27FC236}">
                <a16:creationId xmlns:a16="http://schemas.microsoft.com/office/drawing/2014/main" id="{29528777-B2DF-34E7-57DC-1191DE194630}"/>
              </a:ext>
            </a:extLst>
          </p:cNvPr>
          <p:cNvSpPr txBox="1"/>
          <p:nvPr/>
        </p:nvSpPr>
        <p:spPr>
          <a:xfrm>
            <a:off x="6820581" y="6368902"/>
            <a:ext cx="2690234" cy="369332"/>
          </a:xfrm>
          <a:prstGeom prst="rect">
            <a:avLst/>
          </a:prstGeom>
          <a:noFill/>
        </p:spPr>
        <p:txBody>
          <a:bodyPr wrap="square" rtlCol="0">
            <a:spAutoFit/>
          </a:bodyPr>
          <a:lstStyle/>
          <a:p>
            <a:r>
              <a:rPr lang="en-US" dirty="0">
                <a:solidFill>
                  <a:srgbClr val="0070C0"/>
                </a:solidFill>
              </a:rPr>
              <a:t>Give students Data Set #1 </a:t>
            </a:r>
          </a:p>
        </p:txBody>
      </p:sp>
    </p:spTree>
    <p:extLst>
      <p:ext uri="{BB962C8B-B14F-4D97-AF65-F5344CB8AC3E}">
        <p14:creationId xmlns:p14="http://schemas.microsoft.com/office/powerpoint/2010/main" val="304137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90A50-45EF-FEA3-7A18-7B669031F9ED}"/>
              </a:ext>
            </a:extLst>
          </p:cNvPr>
          <p:cNvSpPr>
            <a:spLocks noGrp="1"/>
          </p:cNvSpPr>
          <p:nvPr>
            <p:ph type="title"/>
          </p:nvPr>
        </p:nvSpPr>
        <p:spPr/>
        <p:txBody>
          <a:bodyPr/>
          <a:lstStyle/>
          <a:p>
            <a:r>
              <a:rPr lang="en-US" dirty="0"/>
              <a:t>A. From the precipitation data set, answer these questions…</a:t>
            </a:r>
          </a:p>
        </p:txBody>
      </p:sp>
      <p:sp>
        <p:nvSpPr>
          <p:cNvPr id="3" name="Content Placeholder 2">
            <a:extLst>
              <a:ext uri="{FF2B5EF4-FFF2-40B4-BE49-F238E27FC236}">
                <a16:creationId xmlns:a16="http://schemas.microsoft.com/office/drawing/2014/main" id="{95AAA011-D6A5-4E78-830C-4C2109C283E2}"/>
              </a:ext>
            </a:extLst>
          </p:cNvPr>
          <p:cNvSpPr>
            <a:spLocks noGrp="1"/>
          </p:cNvSpPr>
          <p:nvPr>
            <p:ph idx="1"/>
          </p:nvPr>
        </p:nvSpPr>
        <p:spPr>
          <a:xfrm>
            <a:off x="838200" y="2066795"/>
            <a:ext cx="10515600" cy="4110168"/>
          </a:xfrm>
        </p:spPr>
        <p:txBody>
          <a:bodyPr/>
          <a:lstStyle/>
          <a:p>
            <a:pPr marL="514350" indent="-514350">
              <a:buFont typeface="+mj-lt"/>
              <a:buAutoNum type="arabicPeriod"/>
            </a:pPr>
            <a:r>
              <a:rPr lang="en-US" dirty="0">
                <a:latin typeface="+mj-lt"/>
              </a:rPr>
              <a:t>What is the average amount of precipitation received at Konza Prairie for the last 15 years?</a:t>
            </a:r>
          </a:p>
          <a:p>
            <a:pPr marL="514350" indent="-514350">
              <a:buFont typeface="+mj-lt"/>
              <a:buAutoNum type="arabicPeriod"/>
            </a:pPr>
            <a:endParaRPr lang="en-US" dirty="0">
              <a:latin typeface="+mj-lt"/>
            </a:endParaRPr>
          </a:p>
          <a:p>
            <a:pPr marL="514350" indent="-514350">
              <a:buFont typeface="+mj-lt"/>
              <a:buAutoNum type="arabicPeriod"/>
            </a:pPr>
            <a:r>
              <a:rPr lang="en-US" dirty="0">
                <a:latin typeface="+mj-lt"/>
              </a:rPr>
              <a:t>What 5 years had the highest precipitation? Put the top 5 years in order from highest to lowest.</a:t>
            </a:r>
          </a:p>
          <a:p>
            <a:pPr marL="514350" indent="-514350">
              <a:buFont typeface="+mj-lt"/>
              <a:buAutoNum type="arabicPeriod"/>
            </a:pPr>
            <a:endParaRPr lang="en-US" dirty="0">
              <a:latin typeface="+mj-lt"/>
            </a:endParaRPr>
          </a:p>
          <a:p>
            <a:pPr marL="514350" indent="-514350">
              <a:buFont typeface="+mj-lt"/>
              <a:buAutoNum type="arabicPeriod"/>
            </a:pPr>
            <a:r>
              <a:rPr lang="en-US" dirty="0">
                <a:latin typeface="+mj-lt"/>
              </a:rPr>
              <a:t>What 5 years had the lowest precipitation? Put the lowest 5 years in order from lowest to highest. </a:t>
            </a:r>
          </a:p>
        </p:txBody>
      </p:sp>
      <p:sp>
        <p:nvSpPr>
          <p:cNvPr id="4" name="TextBox 3">
            <a:extLst>
              <a:ext uri="{FF2B5EF4-FFF2-40B4-BE49-F238E27FC236}">
                <a16:creationId xmlns:a16="http://schemas.microsoft.com/office/drawing/2014/main" id="{BCC9140D-7446-FCE1-B58C-C0280D662EB6}"/>
              </a:ext>
            </a:extLst>
          </p:cNvPr>
          <p:cNvSpPr txBox="1"/>
          <p:nvPr/>
        </p:nvSpPr>
        <p:spPr>
          <a:xfrm>
            <a:off x="6250488" y="2680570"/>
            <a:ext cx="3457183" cy="369332"/>
          </a:xfrm>
          <a:prstGeom prst="rect">
            <a:avLst/>
          </a:prstGeom>
          <a:noFill/>
        </p:spPr>
        <p:txBody>
          <a:bodyPr wrap="square" rtlCol="0">
            <a:spAutoFit/>
          </a:bodyPr>
          <a:lstStyle/>
          <a:p>
            <a:r>
              <a:rPr lang="en-US" b="1" dirty="0">
                <a:solidFill>
                  <a:srgbClr val="FF0000"/>
                </a:solidFill>
              </a:rPr>
              <a:t>Answer = 34.41 inches</a:t>
            </a:r>
          </a:p>
        </p:txBody>
      </p:sp>
      <p:sp>
        <p:nvSpPr>
          <p:cNvPr id="5" name="TextBox 4">
            <a:extLst>
              <a:ext uri="{FF2B5EF4-FFF2-40B4-BE49-F238E27FC236}">
                <a16:creationId xmlns:a16="http://schemas.microsoft.com/office/drawing/2014/main" id="{9E4230F1-36F9-FEF9-8FF0-CDDA27EC24F5}"/>
              </a:ext>
            </a:extLst>
          </p:cNvPr>
          <p:cNvSpPr txBox="1"/>
          <p:nvPr/>
        </p:nvSpPr>
        <p:spPr>
          <a:xfrm>
            <a:off x="6250488" y="4059434"/>
            <a:ext cx="4546948" cy="369332"/>
          </a:xfrm>
          <a:prstGeom prst="rect">
            <a:avLst/>
          </a:prstGeom>
          <a:noFill/>
        </p:spPr>
        <p:txBody>
          <a:bodyPr wrap="square" rtlCol="0">
            <a:spAutoFit/>
          </a:bodyPr>
          <a:lstStyle/>
          <a:p>
            <a:r>
              <a:rPr lang="en-US" b="1" dirty="0">
                <a:solidFill>
                  <a:srgbClr val="FF0000"/>
                </a:solidFill>
              </a:rPr>
              <a:t>Answer = 2019, 2008, 2015, 2007, 2016 </a:t>
            </a:r>
          </a:p>
        </p:txBody>
      </p:sp>
      <p:sp>
        <p:nvSpPr>
          <p:cNvPr id="6" name="TextBox 5">
            <a:extLst>
              <a:ext uri="{FF2B5EF4-FFF2-40B4-BE49-F238E27FC236}">
                <a16:creationId xmlns:a16="http://schemas.microsoft.com/office/drawing/2014/main" id="{C1E0242D-127C-FC20-F3C2-BB54BB75757D}"/>
              </a:ext>
            </a:extLst>
          </p:cNvPr>
          <p:cNvSpPr txBox="1"/>
          <p:nvPr/>
        </p:nvSpPr>
        <p:spPr>
          <a:xfrm>
            <a:off x="6250488" y="5589697"/>
            <a:ext cx="4546948" cy="369332"/>
          </a:xfrm>
          <a:prstGeom prst="rect">
            <a:avLst/>
          </a:prstGeom>
          <a:noFill/>
        </p:spPr>
        <p:txBody>
          <a:bodyPr wrap="square" rtlCol="0">
            <a:spAutoFit/>
          </a:bodyPr>
          <a:lstStyle/>
          <a:p>
            <a:r>
              <a:rPr lang="en-US" b="1" dirty="0">
                <a:solidFill>
                  <a:srgbClr val="FF0000"/>
                </a:solidFill>
              </a:rPr>
              <a:t>Answer = 2012, 2014, 2017, 2021, 2013</a:t>
            </a:r>
          </a:p>
        </p:txBody>
      </p:sp>
    </p:spTree>
    <p:extLst>
      <p:ext uri="{BB962C8B-B14F-4D97-AF65-F5344CB8AC3E}">
        <p14:creationId xmlns:p14="http://schemas.microsoft.com/office/powerpoint/2010/main" val="132854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A2C0E-A913-C8C1-AC76-9C245898C75B}"/>
              </a:ext>
            </a:extLst>
          </p:cNvPr>
          <p:cNvSpPr>
            <a:spLocks noGrp="1"/>
          </p:cNvSpPr>
          <p:nvPr>
            <p:ph type="title"/>
          </p:nvPr>
        </p:nvSpPr>
        <p:spPr/>
        <p:txBody>
          <a:bodyPr/>
          <a:lstStyle/>
          <a:p>
            <a:r>
              <a:rPr lang="en-US" dirty="0"/>
              <a:t>A. Open discussion questions:</a:t>
            </a:r>
          </a:p>
        </p:txBody>
      </p:sp>
      <p:sp>
        <p:nvSpPr>
          <p:cNvPr id="3" name="Content Placeholder 2">
            <a:extLst>
              <a:ext uri="{FF2B5EF4-FFF2-40B4-BE49-F238E27FC236}">
                <a16:creationId xmlns:a16="http://schemas.microsoft.com/office/drawing/2014/main" id="{38F53058-0358-1988-1AE7-620DE25A7207}"/>
              </a:ext>
            </a:extLst>
          </p:cNvPr>
          <p:cNvSpPr>
            <a:spLocks noGrp="1"/>
          </p:cNvSpPr>
          <p:nvPr>
            <p:ph idx="1"/>
          </p:nvPr>
        </p:nvSpPr>
        <p:spPr/>
        <p:txBody>
          <a:bodyPr/>
          <a:lstStyle/>
          <a:p>
            <a:pPr marL="0" indent="0">
              <a:buNone/>
            </a:pPr>
            <a:r>
              <a:rPr lang="en-US" dirty="0">
                <a:latin typeface="+mj-lt"/>
              </a:rPr>
              <a:t>4.  What year do you think had the most grass growth on the prairie?</a:t>
            </a:r>
          </a:p>
          <a:p>
            <a:pPr marL="0" indent="0">
              <a:buNone/>
            </a:pPr>
            <a:endParaRPr lang="en-US" dirty="0">
              <a:latin typeface="+mj-lt"/>
            </a:endParaRPr>
          </a:p>
          <a:p>
            <a:pPr marL="514350" indent="-514350">
              <a:buAutoNum type="arabicPeriod" startAt="5"/>
            </a:pPr>
            <a:r>
              <a:rPr lang="en-US" dirty="0">
                <a:latin typeface="+mj-lt"/>
              </a:rPr>
              <a:t>Why did you pick that year? </a:t>
            </a:r>
          </a:p>
          <a:p>
            <a:pPr marL="0" indent="0">
              <a:buNone/>
            </a:pPr>
            <a:endParaRPr lang="en-US" dirty="0">
              <a:latin typeface="+mj-lt"/>
            </a:endParaRPr>
          </a:p>
          <a:p>
            <a:pPr marL="514350" indent="-514350">
              <a:buNone/>
            </a:pPr>
            <a:r>
              <a:rPr lang="en-US" dirty="0">
                <a:latin typeface="+mj-lt"/>
              </a:rPr>
              <a:t>6.   Do you think the amount of precipitation that occurs the </a:t>
            </a:r>
            <a:r>
              <a:rPr lang="en-US" b="1" u="sng" dirty="0">
                <a:latin typeface="+mj-lt"/>
              </a:rPr>
              <a:t>previous year</a:t>
            </a:r>
            <a:r>
              <a:rPr lang="en-US" b="1" dirty="0">
                <a:latin typeface="+mj-lt"/>
              </a:rPr>
              <a:t> </a:t>
            </a:r>
            <a:r>
              <a:rPr lang="en-US" dirty="0">
                <a:latin typeface="+mj-lt"/>
              </a:rPr>
              <a:t>has any impact on the plant growth the following year? </a:t>
            </a:r>
          </a:p>
          <a:p>
            <a:pPr marL="514350" indent="-514350">
              <a:buAutoNum type="arabicPeriod" startAt="5"/>
            </a:pPr>
            <a:endParaRPr lang="en-US" dirty="0">
              <a:latin typeface="+mj-lt"/>
            </a:endParaRPr>
          </a:p>
          <a:p>
            <a:pPr marL="0" indent="0">
              <a:buNone/>
            </a:pPr>
            <a:endParaRPr lang="en-US" dirty="0">
              <a:latin typeface="+mj-lt"/>
            </a:endParaRPr>
          </a:p>
        </p:txBody>
      </p:sp>
    </p:spTree>
    <p:extLst>
      <p:ext uri="{BB962C8B-B14F-4D97-AF65-F5344CB8AC3E}">
        <p14:creationId xmlns:p14="http://schemas.microsoft.com/office/powerpoint/2010/main" val="226528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A61BD-E7B1-1A7C-138C-0DF067A4EA7E}"/>
              </a:ext>
            </a:extLst>
          </p:cNvPr>
          <p:cNvSpPr>
            <a:spLocks noGrp="1"/>
          </p:cNvSpPr>
          <p:nvPr>
            <p:ph type="title"/>
          </p:nvPr>
        </p:nvSpPr>
        <p:spPr>
          <a:xfrm>
            <a:off x="4965430" y="629268"/>
            <a:ext cx="6586491" cy="1286160"/>
          </a:xfrm>
        </p:spPr>
        <p:txBody>
          <a:bodyPr anchor="b">
            <a:normAutofit/>
          </a:bodyPr>
          <a:lstStyle/>
          <a:p>
            <a:r>
              <a:rPr lang="en-US" sz="4100"/>
              <a:t>Precipitation DOES Affect Plant Growth…</a:t>
            </a:r>
          </a:p>
        </p:txBody>
      </p:sp>
      <p:sp>
        <p:nvSpPr>
          <p:cNvPr id="3" name="Content Placeholder 2">
            <a:extLst>
              <a:ext uri="{FF2B5EF4-FFF2-40B4-BE49-F238E27FC236}">
                <a16:creationId xmlns:a16="http://schemas.microsoft.com/office/drawing/2014/main" id="{6E59953A-C631-DC4F-4CD7-A62475D5EA8C}"/>
              </a:ext>
            </a:extLst>
          </p:cNvPr>
          <p:cNvSpPr>
            <a:spLocks noGrp="1"/>
          </p:cNvSpPr>
          <p:nvPr>
            <p:ph idx="1"/>
          </p:nvPr>
        </p:nvSpPr>
        <p:spPr>
          <a:xfrm>
            <a:off x="4965431" y="2438400"/>
            <a:ext cx="6586489" cy="3785419"/>
          </a:xfrm>
        </p:spPr>
        <p:txBody>
          <a:bodyPr>
            <a:normAutofit/>
          </a:bodyPr>
          <a:lstStyle/>
          <a:p>
            <a:pPr marL="0" indent="0">
              <a:buNone/>
            </a:pPr>
            <a:r>
              <a:rPr lang="en-US" dirty="0">
                <a:latin typeface="+mj-lt"/>
              </a:rPr>
              <a:t>Plants need precipitation to grow, and grass will grow more/taller with more rain. </a:t>
            </a:r>
          </a:p>
          <a:p>
            <a:pPr marL="0" indent="0">
              <a:buNone/>
            </a:pPr>
            <a:endParaRPr lang="en-US" dirty="0">
              <a:latin typeface="+mj-lt"/>
            </a:endParaRPr>
          </a:p>
          <a:p>
            <a:pPr marL="0" indent="0">
              <a:buNone/>
            </a:pPr>
            <a:r>
              <a:rPr lang="en-US" dirty="0">
                <a:latin typeface="+mj-lt"/>
              </a:rPr>
              <a:t>Researchers at Konza Prairie looked at the TIMING of the arrival of the precipitation and its affects on the grass growth.</a:t>
            </a:r>
          </a:p>
          <a:p>
            <a:pPr marL="0" indent="0">
              <a:buNone/>
            </a:pPr>
            <a:endParaRPr lang="en-US" dirty="0"/>
          </a:p>
          <a:p>
            <a:pPr marL="0" indent="0">
              <a:buNone/>
            </a:pPr>
            <a:endParaRPr lang="en-US" sz="2000" dirty="0"/>
          </a:p>
        </p:txBody>
      </p:sp>
      <p:pic>
        <p:nvPicPr>
          <p:cNvPr id="5" name="Picture 4" descr="A picture containing outdoor, sky, grass, plant&#10;&#10;Description automatically generated">
            <a:extLst>
              <a:ext uri="{FF2B5EF4-FFF2-40B4-BE49-F238E27FC236}">
                <a16:creationId xmlns:a16="http://schemas.microsoft.com/office/drawing/2014/main" id="{A1AEDFB5-3540-89B1-F0FF-3EA0279697A8}"/>
              </a:ext>
            </a:extLst>
          </p:cNvPr>
          <p:cNvPicPr>
            <a:picLocks noChangeAspect="1"/>
          </p:cNvPicPr>
          <p:nvPr/>
        </p:nvPicPr>
        <p:blipFill rotWithShape="1">
          <a:blip r:embed="rId3"/>
          <a:srcRect l="957" r="8918"/>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DD79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5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42A1-0219-B7C0-CC2C-4C090740BF3D}"/>
              </a:ext>
            </a:extLst>
          </p:cNvPr>
          <p:cNvSpPr>
            <a:spLocks noGrp="1"/>
          </p:cNvSpPr>
          <p:nvPr>
            <p:ph type="title"/>
          </p:nvPr>
        </p:nvSpPr>
        <p:spPr>
          <a:xfrm>
            <a:off x="412687" y="18255"/>
            <a:ext cx="10515600" cy="1325563"/>
          </a:xfrm>
        </p:spPr>
        <p:txBody>
          <a:bodyPr>
            <a:normAutofit/>
          </a:bodyPr>
          <a:lstStyle/>
          <a:p>
            <a:r>
              <a:rPr lang="en-US" sz="3600" dirty="0"/>
              <a:t>The ”growing season” for the prairie is March - October</a:t>
            </a:r>
          </a:p>
        </p:txBody>
      </p:sp>
      <p:sp>
        <p:nvSpPr>
          <p:cNvPr id="3" name="Content Placeholder 2">
            <a:extLst>
              <a:ext uri="{FF2B5EF4-FFF2-40B4-BE49-F238E27FC236}">
                <a16:creationId xmlns:a16="http://schemas.microsoft.com/office/drawing/2014/main" id="{EEFB984F-DFEB-12D6-3A64-0D59ACDEFF81}"/>
              </a:ext>
            </a:extLst>
          </p:cNvPr>
          <p:cNvSpPr>
            <a:spLocks noGrp="1"/>
          </p:cNvSpPr>
          <p:nvPr>
            <p:ph idx="1"/>
          </p:nvPr>
        </p:nvSpPr>
        <p:spPr>
          <a:xfrm>
            <a:off x="838200" y="1765426"/>
            <a:ext cx="5481119" cy="4411537"/>
          </a:xfrm>
        </p:spPr>
        <p:txBody>
          <a:bodyPr>
            <a:normAutofit/>
          </a:bodyPr>
          <a:lstStyle/>
          <a:p>
            <a:r>
              <a:rPr lang="en-US" dirty="0">
                <a:latin typeface="+mj-lt"/>
              </a:rPr>
              <a:t>The prairie grasses, for the most part, are “perennial” = they come back year after year. </a:t>
            </a:r>
          </a:p>
          <a:p>
            <a:endParaRPr lang="en-US" sz="1800" dirty="0">
              <a:latin typeface="+mj-lt"/>
            </a:endParaRPr>
          </a:p>
          <a:p>
            <a:r>
              <a:rPr lang="en-US" dirty="0">
                <a:latin typeface="+mj-lt"/>
              </a:rPr>
              <a:t>They begin their growth from underground rhizomes usually beginning in March </a:t>
            </a:r>
          </a:p>
          <a:p>
            <a:pPr marL="0" indent="0">
              <a:buNone/>
            </a:pPr>
            <a:endParaRPr lang="en-US" sz="1800" dirty="0">
              <a:latin typeface="+mj-lt"/>
            </a:endParaRPr>
          </a:p>
          <a:p>
            <a:r>
              <a:rPr lang="en-US" dirty="0">
                <a:latin typeface="+mj-lt"/>
              </a:rPr>
              <a:t>Some prairie plants </a:t>
            </a:r>
            <a:r>
              <a:rPr lang="en-US" sz="1800" dirty="0">
                <a:latin typeface="+mj-lt"/>
              </a:rPr>
              <a:t>(~ 20% of species)</a:t>
            </a:r>
            <a:r>
              <a:rPr lang="en-US" dirty="0">
                <a:latin typeface="+mj-lt"/>
              </a:rPr>
              <a:t> are “annuals” = germinate from seeds</a:t>
            </a:r>
          </a:p>
          <a:p>
            <a:endParaRPr lang="en-US" dirty="0">
              <a:latin typeface="+mj-lt"/>
            </a:endParaRPr>
          </a:p>
        </p:txBody>
      </p:sp>
      <p:pic>
        <p:nvPicPr>
          <p:cNvPr id="5" name="Picture 4" descr="A picture containing outdoor, grass, rock, mountain&#10;&#10;Description automatically generated">
            <a:extLst>
              <a:ext uri="{FF2B5EF4-FFF2-40B4-BE49-F238E27FC236}">
                <a16:creationId xmlns:a16="http://schemas.microsoft.com/office/drawing/2014/main" id="{8DB275CD-1E21-0587-E150-0AF3EF0F037C}"/>
              </a:ext>
            </a:extLst>
          </p:cNvPr>
          <p:cNvPicPr>
            <a:picLocks noChangeAspect="1"/>
          </p:cNvPicPr>
          <p:nvPr/>
        </p:nvPicPr>
        <p:blipFill rotWithShape="1">
          <a:blip r:embed="rId3"/>
          <a:srcRect l="12661" t="16007" r="14038" b="8708"/>
          <a:stretch/>
        </p:blipFill>
        <p:spPr>
          <a:xfrm>
            <a:off x="6623199" y="1550405"/>
            <a:ext cx="5578942" cy="4298134"/>
          </a:xfrm>
          <a:prstGeom prst="rect">
            <a:avLst/>
          </a:prstGeom>
        </p:spPr>
      </p:pic>
    </p:spTree>
    <p:extLst>
      <p:ext uri="{BB962C8B-B14F-4D97-AF65-F5344CB8AC3E}">
        <p14:creationId xmlns:p14="http://schemas.microsoft.com/office/powerpoint/2010/main" val="379281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outdoor, sky, cloudy, clouds&#10;&#10;Description automatically generated">
            <a:extLst>
              <a:ext uri="{FF2B5EF4-FFF2-40B4-BE49-F238E27FC236}">
                <a16:creationId xmlns:a16="http://schemas.microsoft.com/office/drawing/2014/main" id="{1E8FBA4A-F7A3-8660-D82D-BBA61EA45F8F}"/>
              </a:ext>
            </a:extLst>
          </p:cNvPr>
          <p:cNvPicPr>
            <a:picLocks noChangeAspect="1"/>
          </p:cNvPicPr>
          <p:nvPr/>
        </p:nvPicPr>
        <p:blipFill rotWithShape="1">
          <a:blip r:embed="rId3"/>
          <a:srcRect t="5436"/>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DCB1A5E-E1A3-DC43-B728-AA25FCFAB02F}"/>
              </a:ext>
            </a:extLst>
          </p:cNvPr>
          <p:cNvSpPr>
            <a:spLocks noGrp="1"/>
          </p:cNvSpPr>
          <p:nvPr>
            <p:ph idx="1"/>
          </p:nvPr>
        </p:nvSpPr>
        <p:spPr>
          <a:xfrm>
            <a:off x="838200" y="486137"/>
            <a:ext cx="3822189" cy="5690826"/>
          </a:xfrm>
        </p:spPr>
        <p:txBody>
          <a:bodyPr>
            <a:normAutofit lnSpcReduction="10000"/>
          </a:bodyPr>
          <a:lstStyle/>
          <a:p>
            <a:r>
              <a:rPr lang="en-US" sz="2400" dirty="0">
                <a:latin typeface="+mj-lt"/>
              </a:rPr>
              <a:t>The amount of precipitation the prairie receives during the growing season will determine how tall the prairie grasses will grow.</a:t>
            </a:r>
          </a:p>
          <a:p>
            <a:pPr marL="0" indent="0">
              <a:buNone/>
            </a:pPr>
            <a:endParaRPr lang="en-US" sz="2400" dirty="0">
              <a:latin typeface="+mj-lt"/>
            </a:endParaRPr>
          </a:p>
          <a:p>
            <a:r>
              <a:rPr lang="en-US" sz="2400" dirty="0">
                <a:latin typeface="+mj-lt"/>
              </a:rPr>
              <a:t>On the tallgrass prairie, there are years of tall tallgrass and years of shorter tallgrass.</a:t>
            </a:r>
          </a:p>
          <a:p>
            <a:endParaRPr lang="en-US" sz="2400" dirty="0">
              <a:latin typeface="+mj-lt"/>
            </a:endParaRPr>
          </a:p>
          <a:p>
            <a:r>
              <a:rPr lang="en-US" sz="2400" dirty="0">
                <a:latin typeface="+mj-lt"/>
              </a:rPr>
              <a:t>Let’s look at </a:t>
            </a:r>
            <a:r>
              <a:rPr lang="en-US" sz="2400" b="1" dirty="0">
                <a:latin typeface="+mj-lt"/>
              </a:rPr>
              <a:t>WHEN</a:t>
            </a:r>
            <a:r>
              <a:rPr lang="en-US" sz="2400" dirty="0">
                <a:latin typeface="+mj-lt"/>
              </a:rPr>
              <a:t>, during the year, the precipitation arrives at Konza Prairie. From that data, we’ll answer some questions…</a:t>
            </a:r>
          </a:p>
        </p:txBody>
      </p:sp>
    </p:spTree>
    <p:extLst>
      <p:ext uri="{BB962C8B-B14F-4D97-AF65-F5344CB8AC3E}">
        <p14:creationId xmlns:p14="http://schemas.microsoft.com/office/powerpoint/2010/main" val="162958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bar chart&#10;&#10;Description automatically generated">
            <a:extLst>
              <a:ext uri="{FF2B5EF4-FFF2-40B4-BE49-F238E27FC236}">
                <a16:creationId xmlns:a16="http://schemas.microsoft.com/office/drawing/2014/main" id="{43ABE20F-A544-05C0-8C96-5DF09C702F25}"/>
              </a:ext>
            </a:extLst>
          </p:cNvPr>
          <p:cNvPicPr>
            <a:picLocks noGrp="1" noChangeAspect="1"/>
          </p:cNvPicPr>
          <p:nvPr>
            <p:ph idx="1"/>
          </p:nvPr>
        </p:nvPicPr>
        <p:blipFill>
          <a:blip r:embed="rId2"/>
          <a:stretch>
            <a:fillRect/>
          </a:stretch>
        </p:blipFill>
        <p:spPr>
          <a:xfrm>
            <a:off x="978828" y="219391"/>
            <a:ext cx="10006498" cy="6015080"/>
          </a:xfrm>
        </p:spPr>
      </p:pic>
      <p:sp>
        <p:nvSpPr>
          <p:cNvPr id="6" name="TextBox 5">
            <a:extLst>
              <a:ext uri="{FF2B5EF4-FFF2-40B4-BE49-F238E27FC236}">
                <a16:creationId xmlns:a16="http://schemas.microsoft.com/office/drawing/2014/main" id="{EE32A353-2AC6-DD4C-2426-81A221B17E44}"/>
              </a:ext>
            </a:extLst>
          </p:cNvPr>
          <p:cNvSpPr txBox="1"/>
          <p:nvPr/>
        </p:nvSpPr>
        <p:spPr>
          <a:xfrm>
            <a:off x="8329808" y="6453943"/>
            <a:ext cx="3695178" cy="369332"/>
          </a:xfrm>
          <a:prstGeom prst="rect">
            <a:avLst/>
          </a:prstGeom>
          <a:noFill/>
        </p:spPr>
        <p:txBody>
          <a:bodyPr wrap="square" rtlCol="0">
            <a:spAutoFit/>
          </a:bodyPr>
          <a:lstStyle/>
          <a:p>
            <a:r>
              <a:rPr lang="en-US" b="1" dirty="0">
                <a:solidFill>
                  <a:srgbClr val="0070C0"/>
                </a:solidFill>
              </a:rPr>
              <a:t>Give students Data Set #2 handout</a:t>
            </a:r>
          </a:p>
        </p:txBody>
      </p:sp>
    </p:spTree>
    <p:extLst>
      <p:ext uri="{BB962C8B-B14F-4D97-AF65-F5344CB8AC3E}">
        <p14:creationId xmlns:p14="http://schemas.microsoft.com/office/powerpoint/2010/main" val="96467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5374ED-1EE3-2D43-E68D-6683B3CDD85B}"/>
              </a:ext>
            </a:extLst>
          </p:cNvPr>
          <p:cNvSpPr>
            <a:spLocks noGrp="1"/>
          </p:cNvSpPr>
          <p:nvPr>
            <p:ph type="title"/>
          </p:nvPr>
        </p:nvSpPr>
        <p:spPr>
          <a:xfrm>
            <a:off x="838200" y="728662"/>
            <a:ext cx="3785513" cy="3728853"/>
          </a:xfrm>
          <a:noFill/>
        </p:spPr>
        <p:txBody>
          <a:bodyPr vert="horz" lIns="91440" tIns="45720" rIns="91440" bIns="45720" rtlCol="0" anchor="b">
            <a:normAutofit/>
          </a:bodyPr>
          <a:lstStyle/>
          <a:p>
            <a:r>
              <a:rPr lang="en-US" sz="5200"/>
              <a:t>Water is a BIG DEAL for the prairie</a:t>
            </a:r>
          </a:p>
        </p:txBody>
      </p:sp>
      <p:pic>
        <p:nvPicPr>
          <p:cNvPr id="5" name="Content Placeholder 4" descr="A picture containing nature&#10;&#10;Description automatically generated">
            <a:extLst>
              <a:ext uri="{FF2B5EF4-FFF2-40B4-BE49-F238E27FC236}">
                <a16:creationId xmlns:a16="http://schemas.microsoft.com/office/drawing/2014/main" id="{D2732D81-E9AE-3DA6-AA13-074C7AAEB5E4}"/>
              </a:ext>
            </a:extLst>
          </p:cNvPr>
          <p:cNvPicPr>
            <a:picLocks noGrp="1" noChangeAspect="1"/>
          </p:cNvPicPr>
          <p:nvPr>
            <p:ph idx="1"/>
          </p:nvPr>
        </p:nvPicPr>
        <p:blipFill rotWithShape="1">
          <a:blip r:embed="rId3"/>
          <a:srcRect r="28389" b="1"/>
          <a:stretch/>
        </p:blipFill>
        <p:spPr>
          <a:xfrm rot="5400000">
            <a:off x="5171752" y="-162247"/>
            <a:ext cx="6858000" cy="7182495"/>
          </a:xfrm>
          <a:prstGeom prst="rect">
            <a:avLst/>
          </a:prstGeom>
        </p:spPr>
      </p:pic>
    </p:spTree>
    <p:extLst>
      <p:ext uri="{BB962C8B-B14F-4D97-AF65-F5344CB8AC3E}">
        <p14:creationId xmlns:p14="http://schemas.microsoft.com/office/powerpoint/2010/main" val="283963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C5B1CB-D150-7827-E532-F9180271D110}"/>
              </a:ext>
            </a:extLst>
          </p:cNvPr>
          <p:cNvSpPr txBox="1"/>
          <p:nvPr/>
        </p:nvSpPr>
        <p:spPr>
          <a:xfrm>
            <a:off x="8259469" y="6124806"/>
            <a:ext cx="3695178" cy="369332"/>
          </a:xfrm>
          <a:prstGeom prst="rect">
            <a:avLst/>
          </a:prstGeom>
          <a:noFill/>
        </p:spPr>
        <p:txBody>
          <a:bodyPr wrap="square" rtlCol="0">
            <a:spAutoFit/>
          </a:bodyPr>
          <a:lstStyle/>
          <a:p>
            <a:r>
              <a:rPr lang="en-US" b="1" dirty="0">
                <a:solidFill>
                  <a:srgbClr val="0070C0"/>
                </a:solidFill>
              </a:rPr>
              <a:t>Give students Data Set #3 handout</a:t>
            </a:r>
          </a:p>
        </p:txBody>
      </p:sp>
      <p:pic>
        <p:nvPicPr>
          <p:cNvPr id="8" name="Content Placeholder 7" descr="Table&#10;&#10;Description automatically generated">
            <a:extLst>
              <a:ext uri="{FF2B5EF4-FFF2-40B4-BE49-F238E27FC236}">
                <a16:creationId xmlns:a16="http://schemas.microsoft.com/office/drawing/2014/main" id="{44A16C4F-F4B3-42BB-1C8B-8BDF3AC6DE22}"/>
              </a:ext>
            </a:extLst>
          </p:cNvPr>
          <p:cNvPicPr>
            <a:picLocks noGrp="1" noChangeAspect="1"/>
          </p:cNvPicPr>
          <p:nvPr>
            <p:ph idx="1"/>
          </p:nvPr>
        </p:nvPicPr>
        <p:blipFill>
          <a:blip r:embed="rId2"/>
          <a:stretch>
            <a:fillRect/>
          </a:stretch>
        </p:blipFill>
        <p:spPr>
          <a:xfrm>
            <a:off x="623470" y="733194"/>
            <a:ext cx="10945059" cy="5118967"/>
          </a:xfrm>
        </p:spPr>
      </p:pic>
    </p:spTree>
    <p:extLst>
      <p:ext uri="{BB962C8B-B14F-4D97-AF65-F5344CB8AC3E}">
        <p14:creationId xmlns:p14="http://schemas.microsoft.com/office/powerpoint/2010/main" val="378073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90A50-45EF-FEA3-7A18-7B669031F9ED}"/>
              </a:ext>
            </a:extLst>
          </p:cNvPr>
          <p:cNvSpPr>
            <a:spLocks noGrp="1"/>
          </p:cNvSpPr>
          <p:nvPr>
            <p:ph type="title"/>
          </p:nvPr>
        </p:nvSpPr>
        <p:spPr/>
        <p:txBody>
          <a:bodyPr>
            <a:noAutofit/>
          </a:bodyPr>
          <a:lstStyle/>
          <a:p>
            <a:r>
              <a:rPr lang="en-US" sz="3600" dirty="0"/>
              <a:t>B. From the graph of the </a:t>
            </a:r>
            <a:r>
              <a:rPr lang="en-US" sz="3600" b="1" dirty="0"/>
              <a:t>Annual and Monthly Precipitation at Konza Prairie </a:t>
            </a:r>
            <a:r>
              <a:rPr lang="en-US" sz="3600" dirty="0"/>
              <a:t>answer these questions: </a:t>
            </a:r>
          </a:p>
        </p:txBody>
      </p:sp>
      <p:sp>
        <p:nvSpPr>
          <p:cNvPr id="3" name="Content Placeholder 2">
            <a:extLst>
              <a:ext uri="{FF2B5EF4-FFF2-40B4-BE49-F238E27FC236}">
                <a16:creationId xmlns:a16="http://schemas.microsoft.com/office/drawing/2014/main" id="{95AAA011-D6A5-4E78-830C-4C2109C283E2}"/>
              </a:ext>
            </a:extLst>
          </p:cNvPr>
          <p:cNvSpPr>
            <a:spLocks noGrp="1"/>
          </p:cNvSpPr>
          <p:nvPr>
            <p:ph idx="1"/>
          </p:nvPr>
        </p:nvSpPr>
        <p:spPr>
          <a:xfrm>
            <a:off x="838200" y="2066795"/>
            <a:ext cx="10515600" cy="4110168"/>
          </a:xfrm>
        </p:spPr>
        <p:txBody>
          <a:bodyPr/>
          <a:lstStyle/>
          <a:p>
            <a:pPr marL="514350" indent="-514350">
              <a:buFont typeface="+mj-lt"/>
              <a:buAutoNum type="arabicPeriod"/>
            </a:pPr>
            <a:r>
              <a:rPr lang="en-US" dirty="0">
                <a:latin typeface="+mj-lt"/>
              </a:rPr>
              <a:t>The tallgrasses begin putting on lots of height in July. Rain that comes in July (navy blue) = </a:t>
            </a:r>
            <a:r>
              <a:rPr lang="en-US" b="1" u="sng" dirty="0">
                <a:latin typeface="+mj-lt"/>
              </a:rPr>
              <a:t>tall</a:t>
            </a:r>
            <a:r>
              <a:rPr lang="en-US" dirty="0">
                <a:latin typeface="+mj-lt"/>
              </a:rPr>
              <a:t> tallgrass. What year shows the most rain arriving in July?</a:t>
            </a:r>
          </a:p>
          <a:p>
            <a:pPr marL="514350" indent="-514350">
              <a:buFont typeface="+mj-lt"/>
              <a:buAutoNum type="arabicPeriod"/>
            </a:pPr>
            <a:endParaRPr lang="en-US" dirty="0">
              <a:latin typeface="+mj-lt"/>
            </a:endParaRPr>
          </a:p>
          <a:p>
            <a:pPr marL="514350" indent="-514350">
              <a:buFont typeface="+mj-lt"/>
              <a:buAutoNum type="arabicPeriod"/>
            </a:pPr>
            <a:r>
              <a:rPr lang="en-US" dirty="0">
                <a:latin typeface="+mj-lt"/>
              </a:rPr>
              <a:t>Did the year with the most rain in the month of July also show to be the year with the highest annual rain? </a:t>
            </a:r>
          </a:p>
          <a:p>
            <a:pPr marL="514350" indent="-514350">
              <a:buFont typeface="+mj-lt"/>
              <a:buAutoNum type="arabicPeriod"/>
            </a:pPr>
            <a:endParaRPr lang="en-US" dirty="0">
              <a:latin typeface="+mj-lt"/>
            </a:endParaRPr>
          </a:p>
          <a:p>
            <a:pPr marL="514350" indent="-514350">
              <a:buFont typeface="+mj-lt"/>
              <a:buAutoNum type="arabicPeriod"/>
            </a:pPr>
            <a:r>
              <a:rPr lang="en-US" dirty="0">
                <a:latin typeface="+mj-lt"/>
              </a:rPr>
              <a:t>What 5 years can you predict to be years with tall tallgrasses? (use Data Set #3 for this) </a:t>
            </a:r>
          </a:p>
        </p:txBody>
      </p:sp>
      <p:sp>
        <p:nvSpPr>
          <p:cNvPr id="4" name="TextBox 3">
            <a:extLst>
              <a:ext uri="{FF2B5EF4-FFF2-40B4-BE49-F238E27FC236}">
                <a16:creationId xmlns:a16="http://schemas.microsoft.com/office/drawing/2014/main" id="{BCC9140D-7446-FCE1-B58C-C0280D662EB6}"/>
              </a:ext>
            </a:extLst>
          </p:cNvPr>
          <p:cNvSpPr txBox="1"/>
          <p:nvPr/>
        </p:nvSpPr>
        <p:spPr>
          <a:xfrm>
            <a:off x="6250488" y="3109637"/>
            <a:ext cx="3457183" cy="369332"/>
          </a:xfrm>
          <a:prstGeom prst="rect">
            <a:avLst/>
          </a:prstGeom>
          <a:noFill/>
        </p:spPr>
        <p:txBody>
          <a:bodyPr wrap="square" rtlCol="0">
            <a:spAutoFit/>
          </a:bodyPr>
          <a:lstStyle/>
          <a:p>
            <a:r>
              <a:rPr lang="en-US" b="1" dirty="0">
                <a:solidFill>
                  <a:srgbClr val="FF0000"/>
                </a:solidFill>
              </a:rPr>
              <a:t>Answer = 2020</a:t>
            </a:r>
          </a:p>
        </p:txBody>
      </p:sp>
      <p:sp>
        <p:nvSpPr>
          <p:cNvPr id="5" name="TextBox 4">
            <a:extLst>
              <a:ext uri="{FF2B5EF4-FFF2-40B4-BE49-F238E27FC236}">
                <a16:creationId xmlns:a16="http://schemas.microsoft.com/office/drawing/2014/main" id="{9E4230F1-36F9-FEF9-8FF0-CDDA27EC24F5}"/>
              </a:ext>
            </a:extLst>
          </p:cNvPr>
          <p:cNvSpPr txBox="1"/>
          <p:nvPr/>
        </p:nvSpPr>
        <p:spPr>
          <a:xfrm>
            <a:off x="6250488" y="4521811"/>
            <a:ext cx="4546948" cy="369332"/>
          </a:xfrm>
          <a:prstGeom prst="rect">
            <a:avLst/>
          </a:prstGeom>
          <a:noFill/>
        </p:spPr>
        <p:txBody>
          <a:bodyPr wrap="square" rtlCol="0">
            <a:spAutoFit/>
          </a:bodyPr>
          <a:lstStyle/>
          <a:p>
            <a:r>
              <a:rPr lang="en-US" b="1" dirty="0">
                <a:solidFill>
                  <a:srgbClr val="FF0000"/>
                </a:solidFill>
              </a:rPr>
              <a:t>Answer = no</a:t>
            </a:r>
          </a:p>
        </p:txBody>
      </p:sp>
      <p:sp>
        <p:nvSpPr>
          <p:cNvPr id="6" name="TextBox 5">
            <a:extLst>
              <a:ext uri="{FF2B5EF4-FFF2-40B4-BE49-F238E27FC236}">
                <a16:creationId xmlns:a16="http://schemas.microsoft.com/office/drawing/2014/main" id="{C1E0242D-127C-FC20-F3C2-BB54BB75757D}"/>
              </a:ext>
            </a:extLst>
          </p:cNvPr>
          <p:cNvSpPr txBox="1"/>
          <p:nvPr/>
        </p:nvSpPr>
        <p:spPr>
          <a:xfrm>
            <a:off x="4842456" y="5807631"/>
            <a:ext cx="6511344" cy="646331"/>
          </a:xfrm>
          <a:prstGeom prst="rect">
            <a:avLst/>
          </a:prstGeom>
          <a:noFill/>
        </p:spPr>
        <p:txBody>
          <a:bodyPr wrap="square" rtlCol="0">
            <a:spAutoFit/>
          </a:bodyPr>
          <a:lstStyle/>
          <a:p>
            <a:r>
              <a:rPr lang="en-US" b="1" dirty="0">
                <a:solidFill>
                  <a:srgbClr val="FF0000"/>
                </a:solidFill>
              </a:rPr>
              <a:t>Answer = 2020 (7.36”), 2010 (6.13”), 2008 (6.06”), 2015 (5.76”), and 2021 (5.24”). All measuring rainfall during the month of July.</a:t>
            </a:r>
          </a:p>
        </p:txBody>
      </p:sp>
    </p:spTree>
    <p:extLst>
      <p:ext uri="{BB962C8B-B14F-4D97-AF65-F5344CB8AC3E}">
        <p14:creationId xmlns:p14="http://schemas.microsoft.com/office/powerpoint/2010/main" val="33859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1FAE7F-5F9C-6EAF-99E0-729DE5A97611}"/>
              </a:ext>
            </a:extLst>
          </p:cNvPr>
          <p:cNvSpPr>
            <a:spLocks noGrp="1"/>
          </p:cNvSpPr>
          <p:nvPr>
            <p:ph idx="1"/>
          </p:nvPr>
        </p:nvSpPr>
        <p:spPr>
          <a:xfrm>
            <a:off x="838200" y="1258529"/>
            <a:ext cx="10515600" cy="4918434"/>
          </a:xfrm>
        </p:spPr>
        <p:txBody>
          <a:bodyPr>
            <a:normAutofit/>
          </a:bodyPr>
          <a:lstStyle/>
          <a:p>
            <a:pPr marL="523875" indent="-514350">
              <a:buAutoNum type="arabicPeriod" startAt="4"/>
            </a:pPr>
            <a:r>
              <a:rPr lang="en-US" dirty="0">
                <a:latin typeface="+mj-lt"/>
              </a:rPr>
              <a:t>What 4 months are historically the driest for the prairie? </a:t>
            </a:r>
            <a:r>
              <a:rPr lang="en-US" sz="2000" dirty="0">
                <a:latin typeface="+mj-lt"/>
              </a:rPr>
              <a:t>(take the average total precipitation for each month to determine this)</a:t>
            </a:r>
            <a:endParaRPr lang="en-US" dirty="0">
              <a:latin typeface="+mj-lt"/>
            </a:endParaRPr>
          </a:p>
          <a:p>
            <a:pPr marL="9525" indent="0">
              <a:buNone/>
            </a:pPr>
            <a:endParaRPr lang="en-US" dirty="0">
              <a:latin typeface="+mj-lt"/>
            </a:endParaRPr>
          </a:p>
          <a:p>
            <a:pPr marL="9525" indent="0">
              <a:buNone/>
            </a:pPr>
            <a:endParaRPr lang="en-US" dirty="0">
              <a:latin typeface="+mj-lt"/>
            </a:endParaRPr>
          </a:p>
          <a:p>
            <a:pPr marL="515938" indent="-506413">
              <a:buNone/>
            </a:pPr>
            <a:r>
              <a:rPr lang="en-US" dirty="0">
                <a:latin typeface="+mj-lt"/>
              </a:rPr>
              <a:t>5.   What 5 months are historically the wettest for the prairie? </a:t>
            </a:r>
            <a:r>
              <a:rPr lang="en-US" sz="2000" dirty="0">
                <a:latin typeface="+mj-lt"/>
              </a:rPr>
              <a:t>(take the average total precipitation for each month to determine this)</a:t>
            </a:r>
          </a:p>
          <a:p>
            <a:pPr marL="523875" indent="-514350">
              <a:buAutoNum type="arabicPeriod" startAt="4"/>
            </a:pPr>
            <a:endParaRPr lang="en-US" dirty="0">
              <a:latin typeface="+mj-lt"/>
            </a:endParaRPr>
          </a:p>
          <a:p>
            <a:pPr marL="9525" indent="0">
              <a:buNone/>
            </a:pPr>
            <a:endParaRPr lang="en-US" dirty="0">
              <a:latin typeface="+mj-lt"/>
            </a:endParaRPr>
          </a:p>
          <a:p>
            <a:pPr marL="9525" indent="0">
              <a:buNone/>
            </a:pPr>
            <a:r>
              <a:rPr lang="en-US" dirty="0">
                <a:latin typeface="+mj-lt"/>
              </a:rPr>
              <a:t>6.   Does the prairie get most of its rain during the growing season? </a:t>
            </a:r>
          </a:p>
          <a:p>
            <a:endParaRPr lang="en-US" dirty="0"/>
          </a:p>
        </p:txBody>
      </p:sp>
      <p:sp>
        <p:nvSpPr>
          <p:cNvPr id="4" name="TextBox 3">
            <a:extLst>
              <a:ext uri="{FF2B5EF4-FFF2-40B4-BE49-F238E27FC236}">
                <a16:creationId xmlns:a16="http://schemas.microsoft.com/office/drawing/2014/main" id="{7BFEEF92-24EA-7A19-54CE-B19C90B282F7}"/>
              </a:ext>
            </a:extLst>
          </p:cNvPr>
          <p:cNvSpPr txBox="1"/>
          <p:nvPr/>
        </p:nvSpPr>
        <p:spPr>
          <a:xfrm>
            <a:off x="3995225" y="2153034"/>
            <a:ext cx="7047913" cy="646331"/>
          </a:xfrm>
          <a:prstGeom prst="rect">
            <a:avLst/>
          </a:prstGeom>
          <a:noFill/>
        </p:spPr>
        <p:txBody>
          <a:bodyPr wrap="square" rtlCol="0">
            <a:spAutoFit/>
          </a:bodyPr>
          <a:lstStyle/>
          <a:p>
            <a:r>
              <a:rPr lang="en-US" b="1" dirty="0">
                <a:solidFill>
                  <a:srgbClr val="FF0000"/>
                </a:solidFill>
              </a:rPr>
              <a:t>January – 0.72”, February – 0.98”, December – 1.43”, November – 1.47”</a:t>
            </a:r>
          </a:p>
          <a:p>
            <a:r>
              <a:rPr lang="en-US" b="1" dirty="0">
                <a:solidFill>
                  <a:srgbClr val="FF0000"/>
                </a:solidFill>
              </a:rPr>
              <a:t>The winter months when the prairie is dormant</a:t>
            </a:r>
          </a:p>
        </p:txBody>
      </p:sp>
      <p:sp>
        <p:nvSpPr>
          <p:cNvPr id="5" name="TextBox 4">
            <a:extLst>
              <a:ext uri="{FF2B5EF4-FFF2-40B4-BE49-F238E27FC236}">
                <a16:creationId xmlns:a16="http://schemas.microsoft.com/office/drawing/2014/main" id="{36C2FCE3-A40A-3501-22F6-BE869AB36061}"/>
              </a:ext>
            </a:extLst>
          </p:cNvPr>
          <p:cNvSpPr txBox="1"/>
          <p:nvPr/>
        </p:nvSpPr>
        <p:spPr>
          <a:xfrm>
            <a:off x="4114800" y="4150969"/>
            <a:ext cx="6928338" cy="646331"/>
          </a:xfrm>
          <a:prstGeom prst="rect">
            <a:avLst/>
          </a:prstGeom>
          <a:noFill/>
        </p:spPr>
        <p:txBody>
          <a:bodyPr wrap="square" rtlCol="0">
            <a:spAutoFit/>
          </a:bodyPr>
          <a:lstStyle/>
          <a:p>
            <a:r>
              <a:rPr lang="en-US" b="1" dirty="0">
                <a:solidFill>
                  <a:srgbClr val="FF0000"/>
                </a:solidFill>
              </a:rPr>
              <a:t>May – 5.23”, June - 4.85”, August – 4.31”, July – 4.12”, April – 3.49”</a:t>
            </a:r>
          </a:p>
          <a:p>
            <a:endParaRPr lang="en-US" b="1" dirty="0">
              <a:solidFill>
                <a:srgbClr val="FF0000"/>
              </a:solidFill>
            </a:endParaRPr>
          </a:p>
        </p:txBody>
      </p:sp>
      <p:sp>
        <p:nvSpPr>
          <p:cNvPr id="6" name="TextBox 5">
            <a:extLst>
              <a:ext uri="{FF2B5EF4-FFF2-40B4-BE49-F238E27FC236}">
                <a16:creationId xmlns:a16="http://schemas.microsoft.com/office/drawing/2014/main" id="{03254880-A88B-549D-D21A-AAD9A21231EB}"/>
              </a:ext>
            </a:extLst>
          </p:cNvPr>
          <p:cNvSpPr txBox="1"/>
          <p:nvPr/>
        </p:nvSpPr>
        <p:spPr>
          <a:xfrm>
            <a:off x="6264555" y="5599471"/>
            <a:ext cx="3457183" cy="369332"/>
          </a:xfrm>
          <a:prstGeom prst="rect">
            <a:avLst/>
          </a:prstGeom>
          <a:noFill/>
        </p:spPr>
        <p:txBody>
          <a:bodyPr wrap="square" rtlCol="0">
            <a:spAutoFit/>
          </a:bodyPr>
          <a:lstStyle/>
          <a:p>
            <a:r>
              <a:rPr lang="en-US" b="1" dirty="0">
                <a:solidFill>
                  <a:srgbClr val="FF0000"/>
                </a:solidFill>
              </a:rPr>
              <a:t>Yes – definitely! </a:t>
            </a:r>
          </a:p>
        </p:txBody>
      </p:sp>
    </p:spTree>
    <p:extLst>
      <p:ext uri="{BB962C8B-B14F-4D97-AF65-F5344CB8AC3E}">
        <p14:creationId xmlns:p14="http://schemas.microsoft.com/office/powerpoint/2010/main" val="162245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A2C0E-A913-C8C1-AC76-9C245898C75B}"/>
              </a:ext>
            </a:extLst>
          </p:cNvPr>
          <p:cNvSpPr>
            <a:spLocks noGrp="1"/>
          </p:cNvSpPr>
          <p:nvPr>
            <p:ph type="title"/>
          </p:nvPr>
        </p:nvSpPr>
        <p:spPr/>
        <p:txBody>
          <a:bodyPr/>
          <a:lstStyle/>
          <a:p>
            <a:r>
              <a:rPr lang="en-US" dirty="0"/>
              <a:t>B. Open discussion questions:</a:t>
            </a:r>
          </a:p>
        </p:txBody>
      </p:sp>
      <p:sp>
        <p:nvSpPr>
          <p:cNvPr id="3" name="Content Placeholder 2">
            <a:extLst>
              <a:ext uri="{FF2B5EF4-FFF2-40B4-BE49-F238E27FC236}">
                <a16:creationId xmlns:a16="http://schemas.microsoft.com/office/drawing/2014/main" id="{38F53058-0358-1988-1AE7-620DE25A7207}"/>
              </a:ext>
            </a:extLst>
          </p:cNvPr>
          <p:cNvSpPr>
            <a:spLocks noGrp="1"/>
          </p:cNvSpPr>
          <p:nvPr>
            <p:ph idx="1"/>
          </p:nvPr>
        </p:nvSpPr>
        <p:spPr/>
        <p:txBody>
          <a:bodyPr/>
          <a:lstStyle/>
          <a:p>
            <a:pPr marL="471488" indent="-471488">
              <a:buNone/>
            </a:pPr>
            <a:r>
              <a:rPr lang="en-US" dirty="0">
                <a:latin typeface="+mj-lt"/>
              </a:rPr>
              <a:t>7.   Do you think years that are high in precipitation will ALWAYS result in tall tallgrass?  Why or why not?</a:t>
            </a:r>
          </a:p>
          <a:p>
            <a:pPr marL="471488" indent="-471488">
              <a:buAutoNum type="arabicPeriod" startAt="4"/>
            </a:pPr>
            <a:endParaRPr lang="en-US" dirty="0">
              <a:latin typeface="+mj-lt"/>
            </a:endParaRPr>
          </a:p>
          <a:p>
            <a:pPr marL="471488" indent="-471488">
              <a:buNone/>
            </a:pPr>
            <a:r>
              <a:rPr lang="en-US" dirty="0">
                <a:latin typeface="+mj-lt"/>
              </a:rPr>
              <a:t>8.   What year do you think had the shortest grass?  Why? </a:t>
            </a:r>
          </a:p>
          <a:p>
            <a:pPr marL="471488" indent="-471488">
              <a:buNone/>
            </a:pPr>
            <a:endParaRPr lang="en-US" dirty="0">
              <a:latin typeface="+mj-lt"/>
            </a:endParaRPr>
          </a:p>
          <a:p>
            <a:pPr marL="471488" indent="-471488">
              <a:buNone/>
            </a:pPr>
            <a:r>
              <a:rPr lang="en-US" dirty="0">
                <a:latin typeface="+mj-lt"/>
              </a:rPr>
              <a:t>9.   Can you think of other effects high precipitation might have on a prairie, besides tall tallgrass?  </a:t>
            </a:r>
          </a:p>
          <a:p>
            <a:pPr marL="471488" indent="-471488">
              <a:buAutoNum type="arabicPeriod" startAt="6"/>
            </a:pPr>
            <a:endParaRPr lang="en-US" dirty="0">
              <a:latin typeface="+mj-lt"/>
            </a:endParaRPr>
          </a:p>
          <a:p>
            <a:pPr marL="471488" indent="-471488">
              <a:buNone/>
            </a:pPr>
            <a:r>
              <a:rPr lang="en-US" dirty="0">
                <a:latin typeface="+mj-lt"/>
              </a:rPr>
              <a:t>10.   How do you think the prairie plants respond to dry conditions?</a:t>
            </a:r>
          </a:p>
          <a:p>
            <a:pPr marL="514350" indent="-514350">
              <a:buAutoNum type="arabicPeriod" startAt="5"/>
            </a:pPr>
            <a:endParaRPr lang="en-US" dirty="0">
              <a:latin typeface="+mj-lt"/>
            </a:endParaRPr>
          </a:p>
          <a:p>
            <a:pPr marL="0" indent="0">
              <a:buNone/>
            </a:pPr>
            <a:endParaRPr lang="en-US" dirty="0">
              <a:latin typeface="+mj-lt"/>
            </a:endParaRPr>
          </a:p>
        </p:txBody>
      </p:sp>
    </p:spTree>
    <p:extLst>
      <p:ext uri="{BB962C8B-B14F-4D97-AF65-F5344CB8AC3E}">
        <p14:creationId xmlns:p14="http://schemas.microsoft.com/office/powerpoint/2010/main" val="323801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14D5A6-F68B-407D-548B-556E0B7E80ED}"/>
              </a:ext>
            </a:extLst>
          </p:cNvPr>
          <p:cNvSpPr>
            <a:spLocks noGrp="1"/>
          </p:cNvSpPr>
          <p:nvPr>
            <p:ph idx="1"/>
          </p:nvPr>
        </p:nvSpPr>
        <p:spPr>
          <a:xfrm>
            <a:off x="640080" y="2872899"/>
            <a:ext cx="4243589" cy="3320668"/>
          </a:xfrm>
        </p:spPr>
        <p:txBody>
          <a:bodyPr>
            <a:normAutofit/>
          </a:bodyPr>
          <a:lstStyle/>
          <a:p>
            <a:pPr marL="0" indent="0">
              <a:buNone/>
            </a:pPr>
            <a:r>
              <a:rPr lang="en-US" sz="4000" dirty="0">
                <a:latin typeface="+mj-lt"/>
              </a:rPr>
              <a:t>Next – we’ll look at how grazing animals affect the prairie…</a:t>
            </a:r>
          </a:p>
        </p:txBody>
      </p:sp>
      <p:pic>
        <p:nvPicPr>
          <p:cNvPr id="5" name="Picture 4" descr="A group of people looking at a herd of cattle&#10;&#10;Description automatically generated with medium confidence">
            <a:extLst>
              <a:ext uri="{FF2B5EF4-FFF2-40B4-BE49-F238E27FC236}">
                <a16:creationId xmlns:a16="http://schemas.microsoft.com/office/drawing/2014/main" id="{9B4E4D2C-9CA7-72F0-729F-890DA6AB32F8}"/>
              </a:ext>
            </a:extLst>
          </p:cNvPr>
          <p:cNvPicPr>
            <a:picLocks noChangeAspect="1"/>
          </p:cNvPicPr>
          <p:nvPr/>
        </p:nvPicPr>
        <p:blipFill rotWithShape="1">
          <a:blip r:embed="rId3"/>
          <a:srcRect l="4056" r="36014"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1861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Logo, company name&#10;&#10;Description automatically generated">
            <a:extLst>
              <a:ext uri="{FF2B5EF4-FFF2-40B4-BE49-F238E27FC236}">
                <a16:creationId xmlns:a16="http://schemas.microsoft.com/office/drawing/2014/main" id="{21017BF0-0A93-956F-F48A-3A509CE1C5D7}"/>
              </a:ext>
            </a:extLst>
          </p:cNvPr>
          <p:cNvPicPr>
            <a:picLocks noChangeAspect="1"/>
          </p:cNvPicPr>
          <p:nvPr/>
        </p:nvPicPr>
        <p:blipFill>
          <a:blip r:embed="rId2"/>
          <a:stretch>
            <a:fillRect/>
          </a:stretch>
        </p:blipFill>
        <p:spPr>
          <a:xfrm>
            <a:off x="411482" y="1874632"/>
            <a:ext cx="6702552" cy="4256120"/>
          </a:xfrm>
          <a:prstGeom prst="rect">
            <a:avLst/>
          </a:prstGeom>
        </p:spPr>
      </p:pic>
      <p:sp>
        <p:nvSpPr>
          <p:cNvPr id="12" name="Content Placeholder 11">
            <a:extLst>
              <a:ext uri="{FF2B5EF4-FFF2-40B4-BE49-F238E27FC236}">
                <a16:creationId xmlns:a16="http://schemas.microsoft.com/office/drawing/2014/main" id="{A1E3DFAB-6E99-F7BD-C114-64D117AFFA48}"/>
              </a:ext>
            </a:extLst>
          </p:cNvPr>
          <p:cNvSpPr>
            <a:spLocks noGrp="1"/>
          </p:cNvSpPr>
          <p:nvPr>
            <p:ph idx="1"/>
          </p:nvPr>
        </p:nvSpPr>
        <p:spPr>
          <a:xfrm>
            <a:off x="7938752" y="2020824"/>
            <a:ext cx="3455097" cy="3959352"/>
          </a:xfrm>
        </p:spPr>
        <p:txBody>
          <a:bodyPr anchor="ctr">
            <a:normAutofit/>
          </a:bodyPr>
          <a:lstStyle/>
          <a:p>
            <a:pPr marL="0" indent="0" algn="r">
              <a:lnSpc>
                <a:spcPct val="100000"/>
              </a:lnSpc>
              <a:buNone/>
            </a:pPr>
            <a:endParaRPr lang="en-US" sz="1400" dirty="0">
              <a:latin typeface="+mj-lt"/>
            </a:endParaRPr>
          </a:p>
          <a:p>
            <a:pPr marL="0" indent="0" algn="r">
              <a:lnSpc>
                <a:spcPct val="100000"/>
              </a:lnSpc>
              <a:buNone/>
            </a:pPr>
            <a:endParaRPr lang="en-US" sz="1400" dirty="0">
              <a:latin typeface="+mj-lt"/>
            </a:endParaRPr>
          </a:p>
          <a:p>
            <a:pPr marL="0" indent="0" algn="r">
              <a:lnSpc>
                <a:spcPct val="100000"/>
              </a:lnSpc>
              <a:buNone/>
            </a:pPr>
            <a:endParaRPr lang="en-US" sz="1400" dirty="0">
              <a:latin typeface="+mj-lt"/>
            </a:endParaRPr>
          </a:p>
          <a:p>
            <a:pPr marL="0" indent="0" algn="r">
              <a:lnSpc>
                <a:spcPct val="100000"/>
              </a:lnSpc>
              <a:buNone/>
            </a:pPr>
            <a:endParaRPr lang="en-US" sz="1400" dirty="0">
              <a:latin typeface="+mj-lt"/>
            </a:endParaRPr>
          </a:p>
          <a:p>
            <a:pPr marL="0" indent="0" algn="r">
              <a:lnSpc>
                <a:spcPct val="100000"/>
              </a:lnSpc>
              <a:buNone/>
            </a:pPr>
            <a:endParaRPr lang="en-US" sz="1400" dirty="0">
              <a:latin typeface="+mj-lt"/>
            </a:endParaRPr>
          </a:p>
          <a:p>
            <a:pPr marL="0" indent="0" algn="r">
              <a:lnSpc>
                <a:spcPct val="100000"/>
              </a:lnSpc>
              <a:buNone/>
            </a:pPr>
            <a:endParaRPr lang="en-US" sz="1400" dirty="0">
              <a:latin typeface="+mj-lt"/>
            </a:endParaRPr>
          </a:p>
          <a:p>
            <a:pPr marL="0" indent="0" algn="r">
              <a:lnSpc>
                <a:spcPct val="100000"/>
              </a:lnSpc>
              <a:buNone/>
            </a:pPr>
            <a:r>
              <a:rPr lang="en-US" sz="1400" dirty="0">
                <a:latin typeface="+mj-lt"/>
              </a:rPr>
              <a:t>Author:</a:t>
            </a:r>
          </a:p>
          <a:p>
            <a:pPr marL="0" indent="0" algn="r">
              <a:lnSpc>
                <a:spcPct val="100000"/>
              </a:lnSpc>
              <a:spcBef>
                <a:spcPts val="0"/>
              </a:spcBef>
              <a:buNone/>
            </a:pPr>
            <a:endParaRPr lang="en-US" sz="1400" dirty="0">
              <a:latin typeface="+mj-lt"/>
            </a:endParaRPr>
          </a:p>
          <a:p>
            <a:pPr marL="0" indent="0" algn="r">
              <a:lnSpc>
                <a:spcPct val="100000"/>
              </a:lnSpc>
              <a:spcBef>
                <a:spcPts val="0"/>
              </a:spcBef>
              <a:buNone/>
            </a:pPr>
            <a:r>
              <a:rPr lang="en-US" sz="1400" dirty="0">
                <a:latin typeface="+mj-lt"/>
              </a:rPr>
              <a:t>Jill Haukos</a:t>
            </a:r>
          </a:p>
          <a:p>
            <a:pPr marL="0" indent="0" algn="r">
              <a:lnSpc>
                <a:spcPct val="100000"/>
              </a:lnSpc>
              <a:spcBef>
                <a:spcPts val="0"/>
              </a:spcBef>
              <a:buNone/>
            </a:pPr>
            <a:r>
              <a:rPr lang="en-US" sz="1400" dirty="0">
                <a:latin typeface="+mj-lt"/>
              </a:rPr>
              <a:t>Konza Environmental Education Program</a:t>
            </a:r>
          </a:p>
          <a:p>
            <a:pPr marL="0" indent="0" algn="r">
              <a:lnSpc>
                <a:spcPct val="100000"/>
              </a:lnSpc>
              <a:spcBef>
                <a:spcPts val="0"/>
              </a:spcBef>
              <a:buNone/>
            </a:pPr>
            <a:r>
              <a:rPr lang="en-US" sz="1400" dirty="0">
                <a:latin typeface="+mj-lt"/>
              </a:rPr>
              <a:t>Konza Prairie Biological Station</a:t>
            </a:r>
          </a:p>
          <a:p>
            <a:pPr marL="0" indent="0" algn="r">
              <a:lnSpc>
                <a:spcPct val="100000"/>
              </a:lnSpc>
              <a:spcBef>
                <a:spcPts val="0"/>
              </a:spcBef>
              <a:buNone/>
            </a:pPr>
            <a:r>
              <a:rPr lang="en-US" sz="1400" dirty="0">
                <a:latin typeface="+mj-lt"/>
              </a:rPr>
              <a:t>Manhattan, KS</a:t>
            </a:r>
          </a:p>
          <a:p>
            <a:pPr marL="0" indent="0" algn="r">
              <a:lnSpc>
                <a:spcPct val="100000"/>
              </a:lnSpc>
              <a:spcBef>
                <a:spcPts val="0"/>
              </a:spcBef>
              <a:buNone/>
            </a:pPr>
            <a:r>
              <a:rPr lang="en-US" sz="1400" dirty="0">
                <a:latin typeface="+mj-lt"/>
              </a:rPr>
              <a:t>© 2023</a:t>
            </a:r>
          </a:p>
        </p:txBody>
      </p:sp>
    </p:spTree>
    <p:extLst>
      <p:ext uri="{BB962C8B-B14F-4D97-AF65-F5344CB8AC3E}">
        <p14:creationId xmlns:p14="http://schemas.microsoft.com/office/powerpoint/2010/main" val="42832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7D41D0-2355-2DFD-240C-CF6EB2E80C03}"/>
              </a:ext>
            </a:extLst>
          </p:cNvPr>
          <p:cNvSpPr>
            <a:spLocks noGrp="1"/>
          </p:cNvSpPr>
          <p:nvPr>
            <p:ph type="title"/>
          </p:nvPr>
        </p:nvSpPr>
        <p:spPr>
          <a:xfrm>
            <a:off x="640080" y="325369"/>
            <a:ext cx="4368602" cy="1956841"/>
          </a:xfrm>
        </p:spPr>
        <p:txBody>
          <a:bodyPr anchor="b">
            <a:normAutofit/>
          </a:bodyPr>
          <a:lstStyle/>
          <a:p>
            <a:r>
              <a:rPr lang="en-US" sz="5400" dirty="0"/>
              <a:t>Question #1</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9C0D874-BAD9-859A-309D-8E00606E7108}"/>
              </a:ext>
            </a:extLst>
          </p:cNvPr>
          <p:cNvSpPr>
            <a:spLocks noGrp="1"/>
          </p:cNvSpPr>
          <p:nvPr>
            <p:ph idx="1"/>
          </p:nvPr>
        </p:nvSpPr>
        <p:spPr>
          <a:xfrm>
            <a:off x="640080" y="2872899"/>
            <a:ext cx="4243589" cy="3320668"/>
          </a:xfrm>
        </p:spPr>
        <p:txBody>
          <a:bodyPr>
            <a:normAutofit/>
          </a:bodyPr>
          <a:lstStyle/>
          <a:p>
            <a:pPr marL="0" indent="0">
              <a:buNone/>
            </a:pPr>
            <a:r>
              <a:rPr lang="en-US" sz="3600" dirty="0">
                <a:latin typeface="+mj-lt"/>
              </a:rPr>
              <a:t>Why do you think water is so important for a prairie? </a:t>
            </a:r>
          </a:p>
        </p:txBody>
      </p:sp>
      <p:pic>
        <p:nvPicPr>
          <p:cNvPr id="5" name="Picture 4" descr="Three drops of water falling into a pool of water">
            <a:extLst>
              <a:ext uri="{FF2B5EF4-FFF2-40B4-BE49-F238E27FC236}">
                <a16:creationId xmlns:a16="http://schemas.microsoft.com/office/drawing/2014/main" id="{43437056-9647-FFD6-5490-2471B6F11AD5}"/>
              </a:ext>
            </a:extLst>
          </p:cNvPr>
          <p:cNvPicPr>
            <a:picLocks noChangeAspect="1"/>
          </p:cNvPicPr>
          <p:nvPr/>
        </p:nvPicPr>
        <p:blipFill rotWithShape="1">
          <a:blip r:embed="rId2"/>
          <a:srcRect l="6773" r="1800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8604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F006C-C8E1-D0AF-F77E-3DF928024002}"/>
              </a:ext>
            </a:extLst>
          </p:cNvPr>
          <p:cNvSpPr>
            <a:spLocks noGrp="1"/>
          </p:cNvSpPr>
          <p:nvPr>
            <p:ph type="title"/>
          </p:nvPr>
        </p:nvSpPr>
        <p:spPr/>
        <p:txBody>
          <a:bodyPr/>
          <a:lstStyle/>
          <a:p>
            <a:r>
              <a:rPr lang="en-US" dirty="0"/>
              <a:t>Answer</a:t>
            </a:r>
          </a:p>
        </p:txBody>
      </p:sp>
      <p:sp>
        <p:nvSpPr>
          <p:cNvPr id="3" name="Content Placeholder 2">
            <a:extLst>
              <a:ext uri="{FF2B5EF4-FFF2-40B4-BE49-F238E27FC236}">
                <a16:creationId xmlns:a16="http://schemas.microsoft.com/office/drawing/2014/main" id="{312FA54D-732A-ED69-A369-9ABCECF92EA2}"/>
              </a:ext>
            </a:extLst>
          </p:cNvPr>
          <p:cNvSpPr>
            <a:spLocks noGrp="1"/>
          </p:cNvSpPr>
          <p:nvPr>
            <p:ph idx="1"/>
          </p:nvPr>
        </p:nvSpPr>
        <p:spPr>
          <a:xfrm>
            <a:off x="595131" y="1570982"/>
            <a:ext cx="5851967" cy="4351338"/>
          </a:xfrm>
        </p:spPr>
        <p:txBody>
          <a:bodyPr>
            <a:normAutofit fontScale="92500"/>
          </a:bodyPr>
          <a:lstStyle/>
          <a:p>
            <a:pPr marL="0" indent="0">
              <a:buNone/>
            </a:pPr>
            <a:r>
              <a:rPr lang="en-US" dirty="0">
                <a:latin typeface="+mj-lt"/>
              </a:rPr>
              <a:t>Water is essential for life.</a:t>
            </a:r>
          </a:p>
          <a:p>
            <a:pPr marL="0" indent="0">
              <a:buNone/>
            </a:pPr>
            <a:endParaRPr lang="en-US" dirty="0">
              <a:latin typeface="+mj-lt"/>
            </a:endParaRPr>
          </a:p>
          <a:p>
            <a:pPr marL="0" indent="0">
              <a:buNone/>
            </a:pPr>
            <a:r>
              <a:rPr lang="en-US" dirty="0">
                <a:latin typeface="+mj-lt"/>
              </a:rPr>
              <a:t>Precipitation (rain, sleet, snow) is unpredictable in a prairie and when it does arrive, the roots of the prairie plants absorb the water VERY quickly!</a:t>
            </a:r>
          </a:p>
          <a:p>
            <a:pPr marL="0" indent="0">
              <a:buNone/>
            </a:pPr>
            <a:endParaRPr lang="en-US" dirty="0">
              <a:latin typeface="+mj-lt"/>
            </a:endParaRPr>
          </a:p>
          <a:p>
            <a:pPr marL="0" indent="0">
              <a:buNone/>
            </a:pPr>
            <a:r>
              <a:rPr lang="en-US" dirty="0">
                <a:latin typeface="+mj-lt"/>
              </a:rPr>
              <a:t>The presence of water allows the prairie plants to grow. Plants won’t grow much - or at all – if there isn’t water available. </a:t>
            </a:r>
          </a:p>
        </p:txBody>
      </p:sp>
      <p:pic>
        <p:nvPicPr>
          <p:cNvPr id="5" name="Picture 4" descr="A picture containing hand&#10;&#10;Description automatically generated">
            <a:extLst>
              <a:ext uri="{FF2B5EF4-FFF2-40B4-BE49-F238E27FC236}">
                <a16:creationId xmlns:a16="http://schemas.microsoft.com/office/drawing/2014/main" id="{02874407-60B1-3692-7C11-60E46C9F43C1}"/>
              </a:ext>
            </a:extLst>
          </p:cNvPr>
          <p:cNvPicPr>
            <a:picLocks noChangeAspect="1"/>
          </p:cNvPicPr>
          <p:nvPr/>
        </p:nvPicPr>
        <p:blipFill>
          <a:blip r:embed="rId3"/>
          <a:stretch>
            <a:fillRect/>
          </a:stretch>
        </p:blipFill>
        <p:spPr>
          <a:xfrm>
            <a:off x="6690167" y="90358"/>
            <a:ext cx="5003398" cy="3612352"/>
          </a:xfrm>
          <a:prstGeom prst="rect">
            <a:avLst/>
          </a:prstGeom>
        </p:spPr>
      </p:pic>
      <p:pic>
        <p:nvPicPr>
          <p:cNvPr id="7" name="Picture 6" descr="A close up of some grass&#10;&#10;Description automatically generated with low confidence">
            <a:extLst>
              <a:ext uri="{FF2B5EF4-FFF2-40B4-BE49-F238E27FC236}">
                <a16:creationId xmlns:a16="http://schemas.microsoft.com/office/drawing/2014/main" id="{D3FC26F9-8BDE-C830-4640-0C775553FB65}"/>
              </a:ext>
            </a:extLst>
          </p:cNvPr>
          <p:cNvPicPr>
            <a:picLocks noChangeAspect="1"/>
          </p:cNvPicPr>
          <p:nvPr/>
        </p:nvPicPr>
        <p:blipFill>
          <a:blip r:embed="rId4"/>
          <a:stretch>
            <a:fillRect/>
          </a:stretch>
        </p:blipFill>
        <p:spPr>
          <a:xfrm>
            <a:off x="6690167" y="3889240"/>
            <a:ext cx="5003399" cy="2419677"/>
          </a:xfrm>
          <a:prstGeom prst="rect">
            <a:avLst/>
          </a:prstGeom>
        </p:spPr>
      </p:pic>
    </p:spTree>
    <p:extLst>
      <p:ext uri="{BB962C8B-B14F-4D97-AF65-F5344CB8AC3E}">
        <p14:creationId xmlns:p14="http://schemas.microsoft.com/office/powerpoint/2010/main" val="422987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par>
                          <p:cTn id="18" fill="hold">
                            <p:stCondLst>
                              <p:cond delay="500"/>
                            </p:stCondLst>
                            <p:childTnLst>
                              <p:par>
                                <p:cTn id="19" presetID="9" presetClass="entr" presetSubtype="0" fill="hold" nodeType="afterEffect">
                                  <p:stCondLst>
                                    <p:cond delay="50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6121D-34F5-07CB-5B02-CA97B042C79D}"/>
              </a:ext>
            </a:extLst>
          </p:cNvPr>
          <p:cNvSpPr>
            <a:spLocks noGrp="1"/>
          </p:cNvSpPr>
          <p:nvPr>
            <p:ph type="title"/>
          </p:nvPr>
        </p:nvSpPr>
        <p:spPr/>
        <p:txBody>
          <a:bodyPr/>
          <a:lstStyle/>
          <a:p>
            <a:r>
              <a:rPr lang="en-US" dirty="0"/>
              <a:t>All plants must have water for …</a:t>
            </a:r>
          </a:p>
        </p:txBody>
      </p:sp>
      <p:sp>
        <p:nvSpPr>
          <p:cNvPr id="3" name="Content Placeholder 2">
            <a:extLst>
              <a:ext uri="{FF2B5EF4-FFF2-40B4-BE49-F238E27FC236}">
                <a16:creationId xmlns:a16="http://schemas.microsoft.com/office/drawing/2014/main" id="{D0B2F60F-572B-3B7D-877D-C9047E8332F6}"/>
              </a:ext>
            </a:extLst>
          </p:cNvPr>
          <p:cNvSpPr>
            <a:spLocks noGrp="1"/>
          </p:cNvSpPr>
          <p:nvPr>
            <p:ph idx="1"/>
          </p:nvPr>
        </p:nvSpPr>
        <p:spPr>
          <a:xfrm>
            <a:off x="838200" y="1690688"/>
            <a:ext cx="10103778" cy="4351338"/>
          </a:xfrm>
        </p:spPr>
        <p:txBody>
          <a:bodyPr/>
          <a:lstStyle/>
          <a:p>
            <a:r>
              <a:rPr lang="en-US" b="1" dirty="0">
                <a:latin typeface="+mj-lt"/>
              </a:rPr>
              <a:t>Photosynthesis</a:t>
            </a:r>
            <a:r>
              <a:rPr lang="en-US" dirty="0">
                <a:latin typeface="+mj-lt"/>
              </a:rPr>
              <a:t>  = making their food from CO</a:t>
            </a:r>
            <a:r>
              <a:rPr lang="en-US" baseline="-25000" dirty="0">
                <a:latin typeface="+mj-lt"/>
              </a:rPr>
              <a:t>2</a:t>
            </a:r>
            <a:r>
              <a:rPr lang="en-US" dirty="0">
                <a:latin typeface="+mj-lt"/>
              </a:rPr>
              <a:t> + H</a:t>
            </a:r>
            <a:r>
              <a:rPr lang="en-US" baseline="-25000" dirty="0">
                <a:latin typeface="+mj-lt"/>
              </a:rPr>
              <a:t>2</a:t>
            </a:r>
            <a:r>
              <a:rPr lang="en-US" dirty="0">
                <a:latin typeface="+mj-lt"/>
              </a:rPr>
              <a:t>O and sunlight = glucose (sugar)</a:t>
            </a:r>
          </a:p>
        </p:txBody>
      </p:sp>
      <p:pic>
        <p:nvPicPr>
          <p:cNvPr id="5" name="Picture 4" descr="A field of green plants&#10;&#10;Description automatically generated with low confidence">
            <a:extLst>
              <a:ext uri="{FF2B5EF4-FFF2-40B4-BE49-F238E27FC236}">
                <a16:creationId xmlns:a16="http://schemas.microsoft.com/office/drawing/2014/main" id="{562F52D8-1142-195B-34C7-DB4AC5410A75}"/>
              </a:ext>
            </a:extLst>
          </p:cNvPr>
          <p:cNvPicPr>
            <a:picLocks noChangeAspect="1"/>
          </p:cNvPicPr>
          <p:nvPr/>
        </p:nvPicPr>
        <p:blipFill>
          <a:blip r:embed="rId2"/>
          <a:stretch>
            <a:fillRect/>
          </a:stretch>
        </p:blipFill>
        <p:spPr>
          <a:xfrm>
            <a:off x="988173" y="2818029"/>
            <a:ext cx="9450371" cy="3516417"/>
          </a:xfrm>
          <a:prstGeom prst="rect">
            <a:avLst/>
          </a:prstGeom>
        </p:spPr>
      </p:pic>
    </p:spTree>
    <p:extLst>
      <p:ext uri="{BB962C8B-B14F-4D97-AF65-F5344CB8AC3E}">
        <p14:creationId xmlns:p14="http://schemas.microsoft.com/office/powerpoint/2010/main" val="249028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6121D-34F5-07CB-5B02-CA97B042C79D}"/>
              </a:ext>
            </a:extLst>
          </p:cNvPr>
          <p:cNvSpPr>
            <a:spLocks noGrp="1"/>
          </p:cNvSpPr>
          <p:nvPr>
            <p:ph type="title"/>
          </p:nvPr>
        </p:nvSpPr>
        <p:spPr/>
        <p:txBody>
          <a:bodyPr/>
          <a:lstStyle/>
          <a:p>
            <a:r>
              <a:rPr lang="en-US" dirty="0"/>
              <a:t>All plants must have water…</a:t>
            </a:r>
          </a:p>
        </p:txBody>
      </p:sp>
      <p:sp>
        <p:nvSpPr>
          <p:cNvPr id="3" name="Content Placeholder 2">
            <a:extLst>
              <a:ext uri="{FF2B5EF4-FFF2-40B4-BE49-F238E27FC236}">
                <a16:creationId xmlns:a16="http://schemas.microsoft.com/office/drawing/2014/main" id="{D0B2F60F-572B-3B7D-877D-C9047E8332F6}"/>
              </a:ext>
            </a:extLst>
          </p:cNvPr>
          <p:cNvSpPr>
            <a:spLocks noGrp="1"/>
          </p:cNvSpPr>
          <p:nvPr>
            <p:ph idx="1"/>
          </p:nvPr>
        </p:nvSpPr>
        <p:spPr>
          <a:xfrm>
            <a:off x="838200" y="1690688"/>
            <a:ext cx="10381180" cy="2551166"/>
          </a:xfrm>
        </p:spPr>
        <p:txBody>
          <a:bodyPr>
            <a:normAutofit/>
          </a:bodyPr>
          <a:lstStyle/>
          <a:p>
            <a:r>
              <a:rPr lang="en-US" b="1" dirty="0">
                <a:latin typeface="+mj-lt"/>
              </a:rPr>
              <a:t>Structure</a:t>
            </a:r>
            <a:r>
              <a:rPr lang="en-US" dirty="0">
                <a:latin typeface="+mj-lt"/>
              </a:rPr>
              <a:t> = plants don’t have bones, they use internal water pressure (“turgor pressure</a:t>
            </a:r>
            <a:r>
              <a:rPr lang="en-US" dirty="0">
                <a:latin typeface="+mj-lt"/>
                <a:sym typeface="Wingdings" pitchFamily="2" charset="2"/>
              </a:rPr>
              <a:t>”) in their cells to hold up the plant. Loss of the internal turgor pressure = wilting</a:t>
            </a:r>
          </a:p>
        </p:txBody>
      </p:sp>
      <p:pic>
        <p:nvPicPr>
          <p:cNvPr id="5" name="Picture 4" descr="A picture containing tree, plant, vegetable&#10;&#10;Description automatically generated">
            <a:extLst>
              <a:ext uri="{FF2B5EF4-FFF2-40B4-BE49-F238E27FC236}">
                <a16:creationId xmlns:a16="http://schemas.microsoft.com/office/drawing/2014/main" id="{DA314B64-A06D-7446-55A8-64244C6A487B}"/>
              </a:ext>
            </a:extLst>
          </p:cNvPr>
          <p:cNvPicPr>
            <a:picLocks noChangeAspect="1"/>
          </p:cNvPicPr>
          <p:nvPr/>
        </p:nvPicPr>
        <p:blipFill>
          <a:blip r:embed="rId2"/>
          <a:stretch>
            <a:fillRect/>
          </a:stretch>
        </p:blipFill>
        <p:spPr>
          <a:xfrm>
            <a:off x="2209800" y="3101208"/>
            <a:ext cx="7772400" cy="3559223"/>
          </a:xfrm>
          <a:prstGeom prst="rect">
            <a:avLst/>
          </a:prstGeom>
        </p:spPr>
      </p:pic>
    </p:spTree>
    <p:extLst>
      <p:ext uri="{BB962C8B-B14F-4D97-AF65-F5344CB8AC3E}">
        <p14:creationId xmlns:p14="http://schemas.microsoft.com/office/powerpoint/2010/main" val="105588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6121D-34F5-07CB-5B02-CA97B042C79D}"/>
              </a:ext>
            </a:extLst>
          </p:cNvPr>
          <p:cNvSpPr>
            <a:spLocks noGrp="1"/>
          </p:cNvSpPr>
          <p:nvPr>
            <p:ph type="title"/>
          </p:nvPr>
        </p:nvSpPr>
        <p:spPr/>
        <p:txBody>
          <a:bodyPr/>
          <a:lstStyle/>
          <a:p>
            <a:r>
              <a:rPr lang="en-US" dirty="0"/>
              <a:t>All plants must have water for…</a:t>
            </a:r>
          </a:p>
        </p:txBody>
      </p:sp>
      <p:sp>
        <p:nvSpPr>
          <p:cNvPr id="3" name="Content Placeholder 2">
            <a:extLst>
              <a:ext uri="{FF2B5EF4-FFF2-40B4-BE49-F238E27FC236}">
                <a16:creationId xmlns:a16="http://schemas.microsoft.com/office/drawing/2014/main" id="{D0B2F60F-572B-3B7D-877D-C9047E8332F6}"/>
              </a:ext>
            </a:extLst>
          </p:cNvPr>
          <p:cNvSpPr>
            <a:spLocks noGrp="1"/>
          </p:cNvSpPr>
          <p:nvPr>
            <p:ph idx="1"/>
          </p:nvPr>
        </p:nvSpPr>
        <p:spPr>
          <a:xfrm>
            <a:off x="838200" y="1825625"/>
            <a:ext cx="10515600" cy="4351338"/>
          </a:xfrm>
        </p:spPr>
        <p:txBody>
          <a:bodyPr/>
          <a:lstStyle/>
          <a:p>
            <a:r>
              <a:rPr lang="en-US" b="1" dirty="0">
                <a:latin typeface="+mj-lt"/>
                <a:sym typeface="Wingdings" pitchFamily="2" charset="2"/>
              </a:rPr>
              <a:t>Transportation</a:t>
            </a:r>
            <a:r>
              <a:rPr lang="en-US" dirty="0">
                <a:latin typeface="+mj-lt"/>
                <a:sym typeface="Wingdings" pitchFamily="2" charset="2"/>
              </a:rPr>
              <a:t> = plants don’t have blood, in order to get nutrients from the soil to all of the cells of the plant, they need water moving through the plant to deliver it. </a:t>
            </a:r>
            <a:endParaRPr lang="en-US" dirty="0">
              <a:latin typeface="+mj-lt"/>
            </a:endParaRPr>
          </a:p>
        </p:txBody>
      </p:sp>
      <p:pic>
        <p:nvPicPr>
          <p:cNvPr id="5" name="Picture 4" descr="A picture containing diagram&#10;&#10;Description automatically generated">
            <a:extLst>
              <a:ext uri="{FF2B5EF4-FFF2-40B4-BE49-F238E27FC236}">
                <a16:creationId xmlns:a16="http://schemas.microsoft.com/office/drawing/2014/main" id="{697530E5-A848-8C20-43F8-8CDA369C64CF}"/>
              </a:ext>
            </a:extLst>
          </p:cNvPr>
          <p:cNvPicPr>
            <a:picLocks noChangeAspect="1"/>
          </p:cNvPicPr>
          <p:nvPr/>
        </p:nvPicPr>
        <p:blipFill>
          <a:blip r:embed="rId2"/>
          <a:stretch>
            <a:fillRect/>
          </a:stretch>
        </p:blipFill>
        <p:spPr>
          <a:xfrm>
            <a:off x="5836397" y="2844800"/>
            <a:ext cx="5118100" cy="3467100"/>
          </a:xfrm>
          <a:prstGeom prst="rect">
            <a:avLst/>
          </a:prstGeom>
        </p:spPr>
      </p:pic>
    </p:spTree>
    <p:extLst>
      <p:ext uri="{BB962C8B-B14F-4D97-AF65-F5344CB8AC3E}">
        <p14:creationId xmlns:p14="http://schemas.microsoft.com/office/powerpoint/2010/main" val="199418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grass, sky, outdoor, field&#10;&#10;Description automatically generated">
            <a:extLst>
              <a:ext uri="{FF2B5EF4-FFF2-40B4-BE49-F238E27FC236}">
                <a16:creationId xmlns:a16="http://schemas.microsoft.com/office/drawing/2014/main" id="{C3C9DBA4-D095-676B-38F9-79ACFF2CC36C}"/>
              </a:ext>
            </a:extLst>
          </p:cNvPr>
          <p:cNvPicPr>
            <a:picLocks noChangeAspect="1"/>
          </p:cNvPicPr>
          <p:nvPr/>
        </p:nvPicPr>
        <p:blipFill rotWithShape="1">
          <a:blip r:embed="rId3"/>
          <a:srcRect l="10530" r="17670" b="9091"/>
          <a:stretch/>
        </p:blipFill>
        <p:spPr>
          <a:xfrm>
            <a:off x="2562726" y="1"/>
            <a:ext cx="9629274" cy="6857999"/>
          </a:xfrm>
          <a:prstGeom prst="rect">
            <a:avLst/>
          </a:prstGeom>
        </p:spPr>
      </p:pic>
      <p:sp>
        <p:nvSpPr>
          <p:cNvPr id="18" name="Freeform: Shape 9">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1">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829557-B135-E813-315E-7815974F30FC}"/>
              </a:ext>
            </a:extLst>
          </p:cNvPr>
          <p:cNvSpPr>
            <a:spLocks noGrp="1"/>
          </p:cNvSpPr>
          <p:nvPr>
            <p:ph type="title"/>
          </p:nvPr>
        </p:nvSpPr>
        <p:spPr>
          <a:xfrm>
            <a:off x="804672" y="342006"/>
            <a:ext cx="3879232" cy="2248122"/>
          </a:xfrm>
        </p:spPr>
        <p:txBody>
          <a:bodyPr vert="horz" lIns="91440" tIns="45720" rIns="91440" bIns="45720" rtlCol="0" anchor="b">
            <a:normAutofit/>
          </a:bodyPr>
          <a:lstStyle/>
          <a:p>
            <a:r>
              <a:rPr lang="en-US" sz="5400"/>
              <a:t>Question #2</a:t>
            </a:r>
          </a:p>
        </p:txBody>
      </p:sp>
      <p:sp>
        <p:nvSpPr>
          <p:cNvPr id="3" name="Content Placeholder 2">
            <a:extLst>
              <a:ext uri="{FF2B5EF4-FFF2-40B4-BE49-F238E27FC236}">
                <a16:creationId xmlns:a16="http://schemas.microsoft.com/office/drawing/2014/main" id="{2147E53D-DE65-0682-799E-3598AA924C52}"/>
              </a:ext>
            </a:extLst>
          </p:cNvPr>
          <p:cNvSpPr>
            <a:spLocks noGrp="1"/>
          </p:cNvSpPr>
          <p:nvPr>
            <p:ph idx="1"/>
          </p:nvPr>
        </p:nvSpPr>
        <p:spPr>
          <a:xfrm>
            <a:off x="804672" y="2763748"/>
            <a:ext cx="3205463" cy="2938409"/>
          </a:xfrm>
        </p:spPr>
        <p:txBody>
          <a:bodyPr vert="horz" lIns="91440" tIns="45720" rIns="91440" bIns="45720" rtlCol="0" anchor="t">
            <a:normAutofit/>
          </a:bodyPr>
          <a:lstStyle/>
          <a:p>
            <a:pPr marL="0" indent="0">
              <a:buNone/>
            </a:pPr>
            <a:r>
              <a:rPr lang="en-US" sz="3200" dirty="0">
                <a:latin typeface="+mj-lt"/>
              </a:rPr>
              <a:t>What are the main kinds of plants that are found on a prairie?</a:t>
            </a:r>
          </a:p>
        </p:txBody>
      </p:sp>
    </p:spTree>
    <p:extLst>
      <p:ext uri="{BB962C8B-B14F-4D97-AF65-F5344CB8AC3E}">
        <p14:creationId xmlns:p14="http://schemas.microsoft.com/office/powerpoint/2010/main" val="525125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ass, sky, outdoor, field&#10;&#10;Description automatically generated">
            <a:extLst>
              <a:ext uri="{FF2B5EF4-FFF2-40B4-BE49-F238E27FC236}">
                <a16:creationId xmlns:a16="http://schemas.microsoft.com/office/drawing/2014/main" id="{49EDA2EA-A117-E0DC-F037-AEAF07EB218C}"/>
              </a:ext>
            </a:extLst>
          </p:cNvPr>
          <p:cNvPicPr>
            <a:picLocks noChangeAspect="1"/>
          </p:cNvPicPr>
          <p:nvPr/>
        </p:nvPicPr>
        <p:blipFill rotWithShape="1">
          <a:blip r:embed="rId2">
            <a:alphaModFix amt="35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005D1077-19E5-D014-B5C8-4846E22578F5}"/>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Answer:</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92E5258-B79E-347E-C69C-34D8888BB7FF}"/>
              </a:ext>
            </a:extLst>
          </p:cNvPr>
          <p:cNvSpPr>
            <a:spLocks noGrp="1"/>
          </p:cNvSpPr>
          <p:nvPr>
            <p:ph idx="1"/>
          </p:nvPr>
        </p:nvSpPr>
        <p:spPr>
          <a:xfrm>
            <a:off x="5155379" y="1065862"/>
            <a:ext cx="6198416" cy="4726276"/>
          </a:xfrm>
        </p:spPr>
        <p:txBody>
          <a:bodyPr anchor="ctr">
            <a:normAutofit/>
          </a:bodyPr>
          <a:lstStyle/>
          <a:p>
            <a:pPr marL="0" indent="0">
              <a:buNone/>
            </a:pPr>
            <a:r>
              <a:rPr lang="en-US" sz="3200" dirty="0">
                <a:solidFill>
                  <a:srgbClr val="FFFFFF"/>
                </a:solidFill>
                <a:latin typeface="+mj-lt"/>
              </a:rPr>
              <a:t>The main kinds of plants that are found on a prairie are:</a:t>
            </a:r>
          </a:p>
          <a:p>
            <a:pPr marL="1831975" indent="-234950"/>
            <a:r>
              <a:rPr lang="en-US" sz="3200" dirty="0">
                <a:solidFill>
                  <a:srgbClr val="FFFFFF"/>
                </a:solidFill>
                <a:latin typeface="+mj-lt"/>
              </a:rPr>
              <a:t>Grasses</a:t>
            </a:r>
          </a:p>
          <a:p>
            <a:pPr marL="1831975" indent="-234950"/>
            <a:r>
              <a:rPr lang="en-US" sz="3200" dirty="0">
                <a:solidFill>
                  <a:srgbClr val="FFFFFF"/>
                </a:solidFill>
                <a:latin typeface="+mj-lt"/>
              </a:rPr>
              <a:t>Wildflowers – also known as “Forbs”</a:t>
            </a:r>
          </a:p>
          <a:p>
            <a:endParaRPr lang="en-US" sz="3200" dirty="0">
              <a:solidFill>
                <a:srgbClr val="FFFFFF"/>
              </a:solidFill>
              <a:latin typeface="+mj-lt"/>
            </a:endParaRPr>
          </a:p>
          <a:p>
            <a:pPr marL="0" indent="0">
              <a:buNone/>
            </a:pPr>
            <a:r>
              <a:rPr lang="en-US" sz="3200" dirty="0">
                <a:solidFill>
                  <a:srgbClr val="FFFFFF"/>
                </a:solidFill>
                <a:latin typeface="+mj-lt"/>
              </a:rPr>
              <a:t>A healthy prairie won’t have many trees. </a:t>
            </a:r>
          </a:p>
          <a:p>
            <a:pPr marL="0" indent="0">
              <a:buNone/>
            </a:pPr>
            <a:endParaRPr lang="en-US" sz="2000" dirty="0">
              <a:solidFill>
                <a:srgbClr val="FFFFFF"/>
              </a:solidFill>
            </a:endParaRPr>
          </a:p>
          <a:p>
            <a:pPr marL="0" indent="0">
              <a:buNone/>
            </a:pPr>
            <a:endParaRPr lang="en-US" sz="2000" dirty="0">
              <a:solidFill>
                <a:srgbClr val="FFFFFF"/>
              </a:solidFill>
            </a:endParaRPr>
          </a:p>
        </p:txBody>
      </p:sp>
    </p:spTree>
    <p:extLst>
      <p:ext uri="{BB962C8B-B14F-4D97-AF65-F5344CB8AC3E}">
        <p14:creationId xmlns:p14="http://schemas.microsoft.com/office/powerpoint/2010/main" val="2412451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TotalTime>
  <Words>1643</Words>
  <Application>Microsoft Macintosh PowerPoint</Application>
  <PresentationFormat>Widescreen</PresentationFormat>
  <Paragraphs>197</Paragraphs>
  <Slides>25</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Precipitation on the Prairie</vt:lpstr>
      <vt:lpstr>Water is a BIG DEAL for the prairie</vt:lpstr>
      <vt:lpstr>Question #1</vt:lpstr>
      <vt:lpstr>Answer</vt:lpstr>
      <vt:lpstr>All plants must have water for …</vt:lpstr>
      <vt:lpstr>All plants must have water…</vt:lpstr>
      <vt:lpstr>All plants must have water for…</vt:lpstr>
      <vt:lpstr>Question #2</vt:lpstr>
      <vt:lpstr>Answer:</vt:lpstr>
      <vt:lpstr>Question #3</vt:lpstr>
      <vt:lpstr>Answer</vt:lpstr>
      <vt:lpstr>PowerPoint Presentation</vt:lpstr>
      <vt:lpstr>Precipitation data from the Konza Prairie Biological Station</vt:lpstr>
      <vt:lpstr>A. From the precipitation data set, answer these questions…</vt:lpstr>
      <vt:lpstr>A. Open discussion questions:</vt:lpstr>
      <vt:lpstr>Precipitation DOES Affect Plant Growth…</vt:lpstr>
      <vt:lpstr>The ”growing season” for the prairie is March - October</vt:lpstr>
      <vt:lpstr>PowerPoint Presentation</vt:lpstr>
      <vt:lpstr>PowerPoint Presentation</vt:lpstr>
      <vt:lpstr>PowerPoint Presentation</vt:lpstr>
      <vt:lpstr>B. From the graph of the Annual and Monthly Precipitation at Konza Prairie answer these questions: </vt:lpstr>
      <vt:lpstr>PowerPoint Presentation</vt:lpstr>
      <vt:lpstr>B. Open discussion questions: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Precipitation on the Prairie</dc:title>
  <dc:creator>Microsoft Office User</dc:creator>
  <cp:lastModifiedBy>Microsoft Office User</cp:lastModifiedBy>
  <cp:revision>23</cp:revision>
  <dcterms:created xsi:type="dcterms:W3CDTF">2023-02-23T14:11:37Z</dcterms:created>
  <dcterms:modified xsi:type="dcterms:W3CDTF">2023-03-18T16:30:16Z</dcterms:modified>
</cp:coreProperties>
</file>