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3"/>
  </p:normalViewPr>
  <p:slideViewPr>
    <p:cSldViewPr snapToGrid="0">
      <p:cViewPr varScale="1">
        <p:scale>
          <a:sx n="111" d="100"/>
          <a:sy n="111" d="100"/>
        </p:scale>
        <p:origin x="10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A564C-97EF-2E2A-1D41-BE9B84C310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437C9C-C83D-541A-C136-1C79C604E2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1C2D1-03FA-E051-F0D0-1CF0781C2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8/16/23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ECBE6-80D0-D165-2D44-DE0A1AC53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3BB1E-E50F-EBF2-DD7E-C74102958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83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AF917-E134-3B30-F564-1ED46A69E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74CB80-CB80-8884-1AE5-572418712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63D60-5517-3529-0CDF-8D5740AF7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8/16/23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3FB83-5C73-ADFC-E138-E8B8DC5A9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86910-EEF4-252B-B16B-636BCBEBE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752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3C5EBA-18BD-6F0D-2EC6-DD626CC983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D6FBE8-0490-79F8-FE40-6FA1733EFA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0F5CB-62B9-15D2-FEB3-8599DCDC5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8/16/23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8F6D0-7BA3-11CA-DBAC-FFF90C07D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1EB3C-C54C-0972-4744-E353609C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546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D72E0-372C-0B83-233F-C830BA1BB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161C1-228C-CAEE-1CA5-D19C9B433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8B80-4125-8C37-0A5A-CC881B554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8/16/23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BE5A1-FAC2-0EDE-D304-E8F20621A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8F0591-6180-A7FD-2AF2-F56BA4764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09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F8B91-E609-5440-36E5-6AC051A00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433BDF-83CD-9A71-FA9E-FE5B4F3A9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D03DE-7F45-ED64-992B-05A383AC9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8/16/23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7402D-5EC1-FD8C-6CF1-D57BBB4C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6E77E1-9C01-50B9-BD59-46E6E6DCD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67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FE139-B23F-7C3D-DC50-8F487864B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3FC6D-27E3-F611-72C2-F5D900CD0E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7EA82A-F2C4-1751-9715-EB52C1D83D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77E07-B65B-89D9-098F-1EEB6D058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8/16/23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E93429-2866-812F-A7D7-B4298BCFF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62BAC-D409-0C4B-C4A8-F46109557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05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FB444-4B4D-5437-2449-DBEFAF4D5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AD1CDE-0D83-34EC-2D24-5C02274DF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F71721-8B48-B5FE-5FAB-8219F1136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D215BA-11C4-56EF-6257-676B0202EC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54FBFA-B669-4E38-51ED-F2B41D602B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CD46C6-624D-2329-879D-C3CD8188E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8/16/23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B1A0CE-F666-6DE2-D98A-DBD4018D9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04A032-9565-0A05-AF0F-F61ADA835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70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B6589-8A7D-BA72-3843-F2B37DB1A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422253-0897-05EF-41EA-0B0CADFEF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8/16/23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0EBCFB-09E6-08EC-E8F4-7C2ACB6EE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14D354-DE3D-365C-A59A-6A3FCB915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35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C69422-48C2-C90C-1D0D-89FD5524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8/16/23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6D0295-0FB4-1661-C46A-7DB066233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ECD5C-A96D-7019-15BD-D79CF57D8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1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14178-4A41-E1F0-CD9E-8223071F2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54593-9406-1ACB-94D0-33E3389F4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8C1CED-7222-C35D-4D6D-DEEE768C66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32A10E-1B81-2138-2916-0C2CDAB5D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8/16/23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257E5-C66E-0752-A030-065933840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7AC307-A5AB-7242-4D6C-27C58F517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64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0B33C-C001-59C6-C98F-F82D51D33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AE765D-A73A-7E0F-BC7A-2A159A4034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29527A-F971-E70B-3E3A-CFE9796508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06A700-D4DC-F1AF-FBB3-41CAA6927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8/16/23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673874-25B6-303C-958E-89B2CFE77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EC6EEB-E386-EBD4-8AE9-79AFBBA64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01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F8B8D-6DF6-6B7E-DA8C-899E2AF6E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C776E6-8CFD-7131-98B6-31744C120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DA3D2-2C9B-29CE-CFE4-FDF8E34F47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AACC7-3B3F-47D1-959A-EF58926E955E}" type="datetimeFigureOut">
              <a:rPr lang="en-US" smtClean="0"/>
              <a:t>8/16/23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9DB928-5CD2-0D5D-E533-FB86E4869E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89847-AAD5-C503-6A8C-C48CF2FC45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19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Gfn7UKSnB4?start=7&amp;feature=oembe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RGg5it5FMI?start=381&amp;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mtXC_n6X6Q?start=1778&amp;feature=oembed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D5PzvohNLE?start=544&amp;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D5PzvohNLE?start=544&amp;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fJhLAPZqjQ?feature=oembed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white waves&#10;&#10;Description automatically generated">
            <a:extLst>
              <a:ext uri="{FF2B5EF4-FFF2-40B4-BE49-F238E27FC236}">
                <a16:creationId xmlns:a16="http://schemas.microsoft.com/office/drawing/2014/main" id="{B134CFC4-01E6-3672-A8D0-8385EC36BB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11111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B1FEA7-92AA-76F7-DBBD-A0EA6874B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81830" y="2863479"/>
            <a:ext cx="9144000" cy="143684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Lesson 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379EAA-5959-9037-CA30-83E11789F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80580" y="4480764"/>
            <a:ext cx="9144000" cy="1098395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sz="3600" dirty="0">
                <a:solidFill>
                  <a:srgbClr val="FFFFFF"/>
                </a:solidFill>
              </a:rPr>
              <a:t>Keystone Species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6343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showing the growth of a number of years&#10;&#10;Description automatically generated">
            <a:extLst>
              <a:ext uri="{FF2B5EF4-FFF2-40B4-BE49-F238E27FC236}">
                <a16:creationId xmlns:a16="http://schemas.microsoft.com/office/drawing/2014/main" id="{1B6395F8-29B0-0CE8-0671-15F79EF781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1339" y="950265"/>
            <a:ext cx="8612143" cy="6097739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7B9FBC2-5875-606E-68F9-1A734AB40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39" y="190005"/>
            <a:ext cx="10515600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461963" indent="-461963"/>
            <a:r>
              <a:rPr lang="en-US" sz="3600" dirty="0"/>
              <a:t>C. Presence of Native Species (grasses and forbs) Across Treatments. </a:t>
            </a:r>
          </a:p>
        </p:txBody>
      </p:sp>
    </p:spTree>
    <p:extLst>
      <p:ext uri="{BB962C8B-B14F-4D97-AF65-F5344CB8AC3E}">
        <p14:creationId xmlns:p14="http://schemas.microsoft.com/office/powerpoint/2010/main" val="3248536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of different species&#10;&#10;Description automatically generated">
            <a:extLst>
              <a:ext uri="{FF2B5EF4-FFF2-40B4-BE49-F238E27FC236}">
                <a16:creationId xmlns:a16="http://schemas.microsoft.com/office/drawing/2014/main" id="{34732906-E749-C606-342C-BDD2975B7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0721" y="338210"/>
            <a:ext cx="6721433" cy="651979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0B2933D-2EA8-BA2E-81C8-693D54AF06A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pPr marL="461963" indent="-461963"/>
            <a:r>
              <a:rPr lang="en-US" sz="3600" dirty="0"/>
              <a:t>D. Species Richness After 30 Years of Treatment. </a:t>
            </a:r>
          </a:p>
        </p:txBody>
      </p:sp>
    </p:spTree>
    <p:extLst>
      <p:ext uri="{BB962C8B-B14F-4D97-AF65-F5344CB8AC3E}">
        <p14:creationId xmlns:p14="http://schemas.microsoft.com/office/powerpoint/2010/main" val="2209047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different species&#10;&#10;Description automatically generated">
            <a:extLst>
              <a:ext uri="{FF2B5EF4-FFF2-40B4-BE49-F238E27FC236}">
                <a16:creationId xmlns:a16="http://schemas.microsoft.com/office/drawing/2014/main" id="{D0B1CF52-4E27-DA9C-2BA2-186A6A2D2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1794" y="861703"/>
            <a:ext cx="5804108" cy="5996297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734072A-DBC8-E7CD-D213-DABBF798198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pPr marL="461963" indent="-461963"/>
            <a:r>
              <a:rPr lang="en-US" sz="3600" dirty="0"/>
              <a:t>E. Native Species Richness Presence Compared to Dominant Grass Cover. </a:t>
            </a:r>
          </a:p>
        </p:txBody>
      </p:sp>
    </p:spTree>
    <p:extLst>
      <p:ext uri="{BB962C8B-B14F-4D97-AF65-F5344CB8AC3E}">
        <p14:creationId xmlns:p14="http://schemas.microsoft.com/office/powerpoint/2010/main" val="136170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nline Media 12" descr="All About American Bison (aka Buffalo) for Kids - Animal Videos for Children - FreeSchool">
            <a:hlinkClick r:id="" action="ppaction://media"/>
            <a:extLst>
              <a:ext uri="{FF2B5EF4-FFF2-40B4-BE49-F238E27FC236}">
                <a16:creationId xmlns:a16="http://schemas.microsoft.com/office/drawing/2014/main" id="{C0716140-3B3A-293D-9653-03A727CCF04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65852" y="1075491"/>
            <a:ext cx="9860295" cy="5571067"/>
          </a:xfrm>
          <a:prstGeom prst="rect">
            <a:avLst/>
          </a:prstGeom>
        </p:spPr>
      </p:pic>
      <p:sp>
        <p:nvSpPr>
          <p:cNvPr id="16" name="Text Box 1">
            <a:extLst>
              <a:ext uri="{FF2B5EF4-FFF2-40B4-BE49-F238E27FC236}">
                <a16:creationId xmlns:a16="http://schemas.microsoft.com/office/drawing/2014/main" id="{E9892ECA-6AA8-BE85-FF8E-4E6A7F1CA9FF}"/>
              </a:ext>
            </a:extLst>
          </p:cNvPr>
          <p:cNvSpPr txBox="1"/>
          <p:nvPr/>
        </p:nvSpPr>
        <p:spPr>
          <a:xfrm>
            <a:off x="414481" y="211442"/>
            <a:ext cx="10332687" cy="59245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Station 6:  BISON FACTS AND HISTORICAL INFORMATION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12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16743-5D4C-0F8F-791E-E2B167CD5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632"/>
            <a:ext cx="10515600" cy="584901"/>
          </a:xfrm>
        </p:spPr>
        <p:txBody>
          <a:bodyPr>
            <a:normAutofit fontScale="90000"/>
          </a:bodyPr>
          <a:lstStyle/>
          <a:p>
            <a:r>
              <a:rPr lang="en-US" dirty="0"/>
              <a:t>4. Bringing it all together</a:t>
            </a:r>
          </a:p>
        </p:txBody>
      </p:sp>
      <p:pic>
        <p:nvPicPr>
          <p:cNvPr id="6" name="Online Media 5" descr="Some Animals Are More Equal than Others: Keystone Species and Trophic Cascades">
            <a:hlinkClick r:id="" action="ppaction://media"/>
            <a:extLst>
              <a:ext uri="{FF2B5EF4-FFF2-40B4-BE49-F238E27FC236}">
                <a16:creationId xmlns:a16="http://schemas.microsoft.com/office/drawing/2014/main" id="{A0394707-E5ED-C52A-EEE8-7A6A5894732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60665" y="1103748"/>
            <a:ext cx="9893135" cy="55896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C562BD-D686-EF79-FA23-DB31F6130BBD}"/>
              </a:ext>
            </a:extLst>
          </p:cNvPr>
          <p:cNvSpPr txBox="1"/>
          <p:nvPr/>
        </p:nvSpPr>
        <p:spPr>
          <a:xfrm>
            <a:off x="1995712" y="734416"/>
            <a:ext cx="8200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A. Keystone Species</a:t>
            </a:r>
          </a:p>
        </p:txBody>
      </p:sp>
    </p:spTree>
    <p:extLst>
      <p:ext uri="{BB962C8B-B14F-4D97-AF65-F5344CB8AC3E}">
        <p14:creationId xmlns:p14="http://schemas.microsoft.com/office/powerpoint/2010/main" val="182899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 descr="Our Planet | From Deserts to Grasslands | FULL EPISODE | Netflix">
            <a:hlinkClick r:id="" action="ppaction://media"/>
            <a:extLst>
              <a:ext uri="{FF2B5EF4-FFF2-40B4-BE49-F238E27FC236}">
                <a16:creationId xmlns:a16="http://schemas.microsoft.com/office/drawing/2014/main" id="{6A97FDD0-883E-6FDB-CC5E-75CB4FB6FDA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82534" y="1319317"/>
            <a:ext cx="9802979" cy="553868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590CC12-0E44-F318-D716-7FCCC158400D}"/>
              </a:ext>
            </a:extLst>
          </p:cNvPr>
          <p:cNvSpPr txBox="1">
            <a:spLocks/>
          </p:cNvSpPr>
          <p:nvPr/>
        </p:nvSpPr>
        <p:spPr>
          <a:xfrm>
            <a:off x="838200" y="164632"/>
            <a:ext cx="10515600" cy="584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4. Bringing it all together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952B7-7330-D4BC-51A2-A40E07839648}"/>
              </a:ext>
            </a:extLst>
          </p:cNvPr>
          <p:cNvSpPr txBox="1"/>
          <p:nvPr/>
        </p:nvSpPr>
        <p:spPr>
          <a:xfrm>
            <a:off x="1995712" y="734416"/>
            <a:ext cx="8200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B. Bison on the Prairie</a:t>
            </a:r>
          </a:p>
        </p:txBody>
      </p:sp>
    </p:spTree>
    <p:extLst>
      <p:ext uri="{BB962C8B-B14F-4D97-AF65-F5344CB8AC3E}">
        <p14:creationId xmlns:p14="http://schemas.microsoft.com/office/powerpoint/2010/main" val="113660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rt road through a field&#10;&#10;Description automatically generated">
            <a:extLst>
              <a:ext uri="{FF2B5EF4-FFF2-40B4-BE49-F238E27FC236}">
                <a16:creationId xmlns:a16="http://schemas.microsoft.com/office/drawing/2014/main" id="{A807774B-7FCF-942D-791C-94C1719857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74793" y="2025459"/>
            <a:ext cx="12541583" cy="2807082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5E4CBBA-A342-71F8-44E0-B6AB0381B6FE}"/>
              </a:ext>
            </a:extLst>
          </p:cNvPr>
          <p:cNvSpPr txBox="1">
            <a:spLocks/>
          </p:cNvSpPr>
          <p:nvPr/>
        </p:nvSpPr>
        <p:spPr>
          <a:xfrm>
            <a:off x="838200" y="164632"/>
            <a:ext cx="10515600" cy="584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4. Bringing it all together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E9012B-FCA2-9B77-2996-B051DC706C36}"/>
              </a:ext>
            </a:extLst>
          </p:cNvPr>
          <p:cNvSpPr txBox="1"/>
          <p:nvPr/>
        </p:nvSpPr>
        <p:spPr>
          <a:xfrm>
            <a:off x="1995712" y="734416"/>
            <a:ext cx="8200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C. Re-visiting our initial question:</a:t>
            </a:r>
          </a:p>
        </p:txBody>
      </p:sp>
    </p:spTree>
    <p:extLst>
      <p:ext uri="{BB962C8B-B14F-4D97-AF65-F5344CB8AC3E}">
        <p14:creationId xmlns:p14="http://schemas.microsoft.com/office/powerpoint/2010/main" val="4261874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logo with birds and mountains&#10;&#10;Description automatically generated">
            <a:extLst>
              <a:ext uri="{FF2B5EF4-FFF2-40B4-BE49-F238E27FC236}">
                <a16:creationId xmlns:a16="http://schemas.microsoft.com/office/drawing/2014/main" id="{144C5D52-45AA-F8CF-BE23-6F3F4A171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08" y="1055695"/>
            <a:ext cx="3917965" cy="2487907"/>
          </a:xfrm>
          <a:prstGeom prst="rect">
            <a:avLst/>
          </a:prstGeom>
        </p:spPr>
      </p:pic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7B05660A-BE6F-7024-C0C8-4E3F9258C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370" y="826310"/>
            <a:ext cx="2628285" cy="7556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7B0F4C-352E-5908-36BB-911D45E14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652" y="2857772"/>
            <a:ext cx="2628286" cy="933041"/>
          </a:xfrm>
          <a:prstGeom prst="rect">
            <a:avLst/>
          </a:prstGeom>
        </p:spPr>
      </p:pic>
      <p:pic>
        <p:nvPicPr>
          <p:cNvPr id="15" name="Picture 14" descr="A green hills with text&#10;&#10;Description automatically generated">
            <a:extLst>
              <a:ext uri="{FF2B5EF4-FFF2-40B4-BE49-F238E27FC236}">
                <a16:creationId xmlns:a16="http://schemas.microsoft.com/office/drawing/2014/main" id="{9FFC9430-3D83-FCBE-524B-3C470E99E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610" y="5148729"/>
            <a:ext cx="1656952" cy="974226"/>
          </a:xfrm>
          <a:prstGeom prst="rect">
            <a:avLst/>
          </a:prstGeom>
        </p:spPr>
      </p:pic>
      <p:pic>
        <p:nvPicPr>
          <p:cNvPr id="12" name="Picture 11" descr="A green and black logo&#10;&#10;Description automatically generated">
            <a:extLst>
              <a:ext uri="{FF2B5EF4-FFF2-40B4-BE49-F238E27FC236}">
                <a16:creationId xmlns:a16="http://schemas.microsoft.com/office/drawing/2014/main" id="{43572ECE-7234-C362-8A24-F019F5F5D7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0954" y="5152739"/>
            <a:ext cx="1669613" cy="966211"/>
          </a:xfrm>
          <a:prstGeom prst="rect">
            <a:avLst/>
          </a:prstGeom>
        </p:spPr>
      </p:pic>
      <p:pic>
        <p:nvPicPr>
          <p:cNvPr id="17" name="Picture 1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5860774-7BFD-4E20-D1AE-F93E131420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0088" y="5317358"/>
            <a:ext cx="2628286" cy="6373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19DD02-E8E2-16B3-4664-2F281F1307FF}"/>
              </a:ext>
            </a:extLst>
          </p:cNvPr>
          <p:cNvSpPr txBox="1"/>
          <p:nvPr/>
        </p:nvSpPr>
        <p:spPr>
          <a:xfrm>
            <a:off x="8017253" y="826310"/>
            <a:ext cx="3633633" cy="5350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/>
              <a:t>Authors: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349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Jill Haukos – Konza Environmental Education Program - Konza Prairie Biological Station </a:t>
            </a:r>
          </a:p>
          <a:p>
            <a:pPr marL="228600" indent="-21907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Noah Busch - Manhattan-Ogden Public Schools</a:t>
            </a:r>
          </a:p>
          <a:p>
            <a:pPr marL="228600" indent="-21907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Robert Hamilton – Linn Mar Community School District, Marion, IA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Brad </a:t>
            </a:r>
            <a:r>
              <a:rPr lang="en-US" sz="1200" dirty="0" err="1"/>
              <a:t>Fabrizius</a:t>
            </a:r>
            <a:r>
              <a:rPr lang="en-US" sz="1200" dirty="0"/>
              <a:t> – Manhattan-Ogden Public Schools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Benji George – Manhattan-Ogden Public Schools</a:t>
            </a:r>
            <a:endParaRPr lang="en-US" sz="12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Brittny England – Riley, KS School District</a:t>
            </a:r>
            <a:endParaRPr lang="en-US" sz="12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/>
              <a:t>Contributors: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Brian McCornack - Kansas State University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Zak </a:t>
            </a:r>
            <a:r>
              <a:rPr lang="en-US" sz="1200" dirty="0" err="1"/>
              <a:t>Ratajczak</a:t>
            </a:r>
            <a:r>
              <a:rPr lang="en-US" sz="1200" dirty="0"/>
              <a:t> – Kansas State University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Bess </a:t>
            </a:r>
            <a:r>
              <a:rPr lang="en-US" sz="1200" dirty="0" err="1"/>
              <a:t>Bookout</a:t>
            </a:r>
            <a:r>
              <a:rPr lang="en-US" sz="1200" dirty="0"/>
              <a:t> – Kansas State University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Mary </a:t>
            </a:r>
            <a:r>
              <a:rPr lang="en-US" sz="1200" dirty="0" err="1"/>
              <a:t>Linabury</a:t>
            </a:r>
            <a:r>
              <a:rPr lang="en-US" sz="1200" dirty="0"/>
              <a:t> – Colorado State University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DF31501-6550-1069-255E-DAB7A3CEFF67}"/>
              </a:ext>
            </a:extLst>
          </p:cNvPr>
          <p:cNvCxnSpPr/>
          <p:nvPr/>
        </p:nvCxnSpPr>
        <p:spPr>
          <a:xfrm>
            <a:off x="402608" y="4259484"/>
            <a:ext cx="713576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76D9F5-7F5E-B39E-5836-E57534E3CC2F}"/>
              </a:ext>
            </a:extLst>
          </p:cNvPr>
          <p:cNvCxnSpPr/>
          <p:nvPr/>
        </p:nvCxnSpPr>
        <p:spPr>
          <a:xfrm>
            <a:off x="4618299" y="578734"/>
            <a:ext cx="0" cy="559822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AD818B-44A4-3F51-18E7-0DA030E098AC}"/>
              </a:ext>
            </a:extLst>
          </p:cNvPr>
          <p:cNvCxnSpPr>
            <a:cxnSpLocks/>
          </p:cNvCxnSpPr>
          <p:nvPr/>
        </p:nvCxnSpPr>
        <p:spPr>
          <a:xfrm>
            <a:off x="2338086" y="4259484"/>
            <a:ext cx="0" cy="19174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83D2216-9B29-A374-42CB-BFA97A9921C4}"/>
              </a:ext>
            </a:extLst>
          </p:cNvPr>
          <p:cNvCxnSpPr>
            <a:cxnSpLocks/>
          </p:cNvCxnSpPr>
          <p:nvPr/>
        </p:nvCxnSpPr>
        <p:spPr>
          <a:xfrm>
            <a:off x="4618299" y="2303362"/>
            <a:ext cx="29200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8972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49A3FD3-B06D-EB90-9C1D-2871361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8858"/>
            <a:ext cx="8164882" cy="609599"/>
          </a:xfrm>
        </p:spPr>
        <p:txBody>
          <a:bodyPr>
            <a:normAutofit fontScale="90000"/>
          </a:bodyPr>
          <a:lstStyle/>
          <a:p>
            <a:r>
              <a:rPr lang="en-US" dirty="0"/>
              <a:t>Bess </a:t>
            </a:r>
            <a:r>
              <a:rPr lang="en-US" dirty="0" err="1"/>
              <a:t>Bookout</a:t>
            </a:r>
            <a:r>
              <a:rPr lang="en-US" dirty="0"/>
              <a:t> – KSU Graduate Student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6D59BA-E064-BC0F-9CA4-020385FB1A3A}"/>
              </a:ext>
            </a:extLst>
          </p:cNvPr>
          <p:cNvSpPr txBox="1"/>
          <p:nvPr/>
        </p:nvSpPr>
        <p:spPr>
          <a:xfrm>
            <a:off x="9582411" y="225468"/>
            <a:ext cx="2179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From beginning </a:t>
            </a:r>
          </a:p>
          <a:p>
            <a:pPr algn="r"/>
            <a:r>
              <a:rPr lang="en-US" sz="1400" dirty="0"/>
              <a:t>– to 9:02 minutes</a:t>
            </a:r>
          </a:p>
        </p:txBody>
      </p:sp>
      <p:pic>
        <p:nvPicPr>
          <p:cNvPr id="8" name="Online Media 7" descr="wallows first pass">
            <a:hlinkClick r:id="" action="ppaction://media"/>
            <a:extLst>
              <a:ext uri="{FF2B5EF4-FFF2-40B4-BE49-F238E27FC236}">
                <a16:creationId xmlns:a16="http://schemas.microsoft.com/office/drawing/2014/main" id="{F28B1CB9-3D0B-3247-76C7-3BD6D85A4A1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36740" y="888126"/>
            <a:ext cx="11125200" cy="628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0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71DAA-69F6-AE8E-FD53-DC0DD45F9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32777"/>
            <a:ext cx="9906000" cy="609599"/>
          </a:xfrm>
        </p:spPr>
        <p:txBody>
          <a:bodyPr>
            <a:normAutofit fontScale="90000"/>
          </a:bodyPr>
          <a:lstStyle/>
          <a:p>
            <a:r>
              <a:rPr lang="en-US" dirty="0"/>
              <a:t>Dr. Zak </a:t>
            </a:r>
            <a:r>
              <a:rPr lang="en-US" dirty="0" err="1"/>
              <a:t>Ratajczak</a:t>
            </a:r>
            <a:r>
              <a:rPr lang="en-US" dirty="0"/>
              <a:t> – KSU Researcher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B5C330-C0B0-66E9-D950-A0A35C96F475}"/>
              </a:ext>
            </a:extLst>
          </p:cNvPr>
          <p:cNvSpPr txBox="1"/>
          <p:nvPr/>
        </p:nvSpPr>
        <p:spPr>
          <a:xfrm>
            <a:off x="9582411" y="225468"/>
            <a:ext cx="2179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From 9:02 minutes</a:t>
            </a:r>
          </a:p>
          <a:p>
            <a:pPr algn="r"/>
            <a:r>
              <a:rPr lang="en-US" sz="1400" dirty="0"/>
              <a:t>– to end</a:t>
            </a:r>
          </a:p>
        </p:txBody>
      </p:sp>
      <p:pic>
        <p:nvPicPr>
          <p:cNvPr id="7" name="Online Media 6" descr="wallows first pass">
            <a:hlinkClick r:id="" action="ppaction://media"/>
            <a:extLst>
              <a:ext uri="{FF2B5EF4-FFF2-40B4-BE49-F238E27FC236}">
                <a16:creationId xmlns:a16="http://schemas.microsoft.com/office/drawing/2014/main" id="{58FC3414-DBD8-0459-C9BB-5E404938A3E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78423" y="1111624"/>
            <a:ext cx="10170577" cy="574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4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6ECB3-22F2-530E-9367-1C9453F9C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74" y="104763"/>
            <a:ext cx="9906000" cy="685799"/>
          </a:xfrm>
        </p:spPr>
        <p:txBody>
          <a:bodyPr>
            <a:normAutofit fontScale="90000"/>
          </a:bodyPr>
          <a:lstStyle/>
          <a:p>
            <a:r>
              <a:rPr lang="en-US" dirty="0"/>
              <a:t>Remembering our anchoring phenomenon…</a:t>
            </a:r>
          </a:p>
        </p:txBody>
      </p:sp>
      <p:pic>
        <p:nvPicPr>
          <p:cNvPr id="6" name="Online Media 5" descr="&quot;Prairie Left&quot; vs &quot;Prairie Right&quot; (Altitude = 50 m)">
            <a:hlinkClick r:id="" action="ppaction://media"/>
            <a:extLst>
              <a:ext uri="{FF2B5EF4-FFF2-40B4-BE49-F238E27FC236}">
                <a16:creationId xmlns:a16="http://schemas.microsoft.com/office/drawing/2014/main" id="{C74125FF-A767-0613-4932-D1FB3654D91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53858" y="790562"/>
            <a:ext cx="10189719" cy="57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7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18210-122B-D4E0-D90A-830B57549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743" y="185057"/>
            <a:ext cx="2100943" cy="5475514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Content Placeholder 4" descr="A map of a forest&#10;&#10;Description automatically generated">
            <a:extLst>
              <a:ext uri="{FF2B5EF4-FFF2-40B4-BE49-F238E27FC236}">
                <a16:creationId xmlns:a16="http://schemas.microsoft.com/office/drawing/2014/main" id="{D8D85F24-A844-B25D-F9C4-DFC90CA368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3556" y="-87087"/>
            <a:ext cx="8554718" cy="7195457"/>
          </a:xfrm>
        </p:spPr>
      </p:pic>
    </p:spTree>
    <p:extLst>
      <p:ext uri="{BB962C8B-B14F-4D97-AF65-F5344CB8AC3E}">
        <p14:creationId xmlns:p14="http://schemas.microsoft.com/office/powerpoint/2010/main" val="747095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DD614-AC3B-7A8D-945F-04D511AA2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543827" cy="444487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a large area&#10;&#10;Description automatically generated">
            <a:extLst>
              <a:ext uri="{FF2B5EF4-FFF2-40B4-BE49-F238E27FC236}">
                <a16:creationId xmlns:a16="http://schemas.microsoft.com/office/drawing/2014/main" id="{82BF65D7-E025-73D0-4B7E-85977EA87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9151" y="0"/>
            <a:ext cx="6914649" cy="6610291"/>
          </a:xfrm>
        </p:spPr>
      </p:pic>
    </p:spTree>
    <p:extLst>
      <p:ext uri="{BB962C8B-B14F-4D97-AF65-F5344CB8AC3E}">
        <p14:creationId xmlns:p14="http://schemas.microsoft.com/office/powerpoint/2010/main" val="1048155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A473F-492E-0FFF-A02B-F5FDF0F1E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230677" cy="365573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a forest fire department&#10;&#10;Description automatically generated">
            <a:extLst>
              <a:ext uri="{FF2B5EF4-FFF2-40B4-BE49-F238E27FC236}">
                <a16:creationId xmlns:a16="http://schemas.microsoft.com/office/drawing/2014/main" id="{DB7FD978-DBD2-4BA2-076A-19ABD2DE82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5723" y="198824"/>
            <a:ext cx="5271174" cy="6460352"/>
          </a:xfrm>
        </p:spPr>
      </p:pic>
    </p:spTree>
    <p:extLst>
      <p:ext uri="{BB962C8B-B14F-4D97-AF65-F5344CB8AC3E}">
        <p14:creationId xmlns:p14="http://schemas.microsoft.com/office/powerpoint/2010/main" val="3633298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D1925-2925-1533-766F-C029AF0C8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517084" cy="687420"/>
          </a:xfrm>
        </p:spPr>
        <p:txBody>
          <a:bodyPr>
            <a:normAutofit/>
          </a:bodyPr>
          <a:lstStyle/>
          <a:p>
            <a:r>
              <a:rPr lang="en-US" sz="3600" dirty="0"/>
              <a:t>A. Grass Cover Across Treatments</a:t>
            </a:r>
          </a:p>
        </p:txBody>
      </p:sp>
      <p:pic>
        <p:nvPicPr>
          <p:cNvPr id="5" name="Content Placeholder 4" descr="A graph of different weather conditions&#10;&#10;Description automatically generated with medium confidence">
            <a:extLst>
              <a:ext uri="{FF2B5EF4-FFF2-40B4-BE49-F238E27FC236}">
                <a16:creationId xmlns:a16="http://schemas.microsoft.com/office/drawing/2014/main" id="{1B9F2637-75C6-5983-52DE-9B7B9847ED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2647" y="1052545"/>
            <a:ext cx="8206349" cy="5550303"/>
          </a:xfrm>
        </p:spPr>
      </p:pic>
    </p:spTree>
    <p:extLst>
      <p:ext uri="{BB962C8B-B14F-4D97-AF65-F5344CB8AC3E}">
        <p14:creationId xmlns:p14="http://schemas.microsoft.com/office/powerpoint/2010/main" val="3932446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grass cover&#10;&#10;Description automatically generated">
            <a:extLst>
              <a:ext uri="{FF2B5EF4-FFF2-40B4-BE49-F238E27FC236}">
                <a16:creationId xmlns:a16="http://schemas.microsoft.com/office/drawing/2014/main" id="{0F0CC13B-D370-AB68-D16A-7450871A17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5301" y="392224"/>
            <a:ext cx="7236733" cy="6465776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2011AAB-FA49-DFE0-EBFE-23DAFFD11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39" y="190005"/>
            <a:ext cx="10515600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461963" indent="-461963"/>
            <a:r>
              <a:rPr lang="en-US" sz="3600" dirty="0"/>
              <a:t>B. Percentage of Dominant Grasses in Each Treatment – over 30 years</a:t>
            </a:r>
          </a:p>
        </p:txBody>
      </p:sp>
    </p:spTree>
    <p:extLst>
      <p:ext uri="{BB962C8B-B14F-4D97-AF65-F5344CB8AC3E}">
        <p14:creationId xmlns:p14="http://schemas.microsoft.com/office/powerpoint/2010/main" val="40131113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</TotalTime>
  <Words>210</Words>
  <Application>Microsoft Macintosh PowerPoint</Application>
  <PresentationFormat>Widescreen</PresentationFormat>
  <Paragraphs>37</Paragraphs>
  <Slides>17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Lesson 4</vt:lpstr>
      <vt:lpstr>Bess Bookout – KSU Graduate Student</vt:lpstr>
      <vt:lpstr>Dr. Zak Ratajczak – KSU Researcher</vt:lpstr>
      <vt:lpstr>Remembering our anchoring phenomenon…</vt:lpstr>
      <vt:lpstr>PowerPoint Presentation</vt:lpstr>
      <vt:lpstr>PowerPoint Presentation</vt:lpstr>
      <vt:lpstr>PowerPoint Presentation</vt:lpstr>
      <vt:lpstr>A. Grass Cover Across Treatments</vt:lpstr>
      <vt:lpstr>B. Percentage of Dominant Grasses in Each Treatment – over 30 years</vt:lpstr>
      <vt:lpstr>C. Presence of Native Species (grasses and forbs) Across Treatments. </vt:lpstr>
      <vt:lpstr>D. Species Richness After 30 Years of Treatment. </vt:lpstr>
      <vt:lpstr>E. Native Species Richness Presence Compared to Dominant Grass Cover. </vt:lpstr>
      <vt:lpstr>PowerPoint Presentation</vt:lpstr>
      <vt:lpstr>4. Bringing it all together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4</dc:title>
  <dc:creator>Jill Haukos</dc:creator>
  <cp:lastModifiedBy>Jill Haukos</cp:lastModifiedBy>
  <cp:revision>5</cp:revision>
  <dcterms:created xsi:type="dcterms:W3CDTF">2023-08-14T18:44:21Z</dcterms:created>
  <dcterms:modified xsi:type="dcterms:W3CDTF">2023-08-16T15:30:46Z</dcterms:modified>
</cp:coreProperties>
</file>