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223" r:id="rId2"/>
    <p:sldMasterId id="2147484238" r:id="rId3"/>
    <p:sldMasterId id="2147484251" r:id="rId4"/>
  </p:sldMasterIdLst>
  <p:notesMasterIdLst>
    <p:notesMasterId r:id="rId43"/>
  </p:notesMasterIdLst>
  <p:handoutMasterIdLst>
    <p:handoutMasterId r:id="rId44"/>
  </p:handoutMasterIdLst>
  <p:sldIdLst>
    <p:sldId id="486" r:id="rId5"/>
    <p:sldId id="473" r:id="rId6"/>
    <p:sldId id="474" r:id="rId7"/>
    <p:sldId id="479" r:id="rId8"/>
    <p:sldId id="475" r:id="rId9"/>
    <p:sldId id="476" r:id="rId10"/>
    <p:sldId id="377" r:id="rId11"/>
    <p:sldId id="477" r:id="rId12"/>
    <p:sldId id="513" r:id="rId13"/>
    <p:sldId id="514" r:id="rId14"/>
    <p:sldId id="515" r:id="rId15"/>
    <p:sldId id="487" r:id="rId16"/>
    <p:sldId id="406" r:id="rId17"/>
    <p:sldId id="447" r:id="rId18"/>
    <p:sldId id="448" r:id="rId19"/>
    <p:sldId id="478" r:id="rId20"/>
    <p:sldId id="488" r:id="rId21"/>
    <p:sldId id="415" r:id="rId22"/>
    <p:sldId id="417" r:id="rId23"/>
    <p:sldId id="426" r:id="rId24"/>
    <p:sldId id="516" r:id="rId25"/>
    <p:sldId id="428" r:id="rId26"/>
    <p:sldId id="517" r:id="rId27"/>
    <p:sldId id="508" r:id="rId28"/>
    <p:sldId id="492" r:id="rId29"/>
    <p:sldId id="493" r:id="rId30"/>
    <p:sldId id="494" r:id="rId31"/>
    <p:sldId id="496" r:id="rId32"/>
    <p:sldId id="497" r:id="rId33"/>
    <p:sldId id="498" r:id="rId34"/>
    <p:sldId id="499" r:id="rId35"/>
    <p:sldId id="500" r:id="rId36"/>
    <p:sldId id="501" r:id="rId37"/>
    <p:sldId id="510" r:id="rId38"/>
    <p:sldId id="502" r:id="rId39"/>
    <p:sldId id="506" r:id="rId40"/>
    <p:sldId id="507" r:id="rId41"/>
    <p:sldId id="512" r:id="rId42"/>
  </p:sldIdLst>
  <p:sldSz cx="12192000" cy="6858000"/>
  <p:notesSz cx="6881813" cy="9296400"/>
  <p:defaultTextStyle>
    <a:defPPr>
      <a:defRPr lang="en-US"/>
    </a:defPPr>
    <a:lvl1pPr algn="l" rtl="0" fontAlgn="base">
      <a:spcBef>
        <a:spcPct val="0"/>
      </a:spcBef>
      <a:spcAft>
        <a:spcPct val="0"/>
      </a:spcAft>
      <a:defRPr sz="2400" kern="1200">
        <a:solidFill>
          <a:schemeClr val="tx1"/>
        </a:solidFill>
        <a:latin typeface="Arial" pitchFamily="34" charset="0"/>
        <a:ea typeface="+mn-ea"/>
        <a:cs typeface="+mn-cs"/>
      </a:defRPr>
    </a:lvl1pPr>
    <a:lvl2pPr marL="457200" algn="l" rtl="0" fontAlgn="base">
      <a:spcBef>
        <a:spcPct val="0"/>
      </a:spcBef>
      <a:spcAft>
        <a:spcPct val="0"/>
      </a:spcAft>
      <a:defRPr sz="2400" kern="1200">
        <a:solidFill>
          <a:schemeClr val="tx1"/>
        </a:solidFill>
        <a:latin typeface="Arial" pitchFamily="34" charset="0"/>
        <a:ea typeface="+mn-ea"/>
        <a:cs typeface="+mn-cs"/>
      </a:defRPr>
    </a:lvl2pPr>
    <a:lvl3pPr marL="914400" algn="l" rtl="0" fontAlgn="base">
      <a:spcBef>
        <a:spcPct val="0"/>
      </a:spcBef>
      <a:spcAft>
        <a:spcPct val="0"/>
      </a:spcAft>
      <a:defRPr sz="2400" kern="1200">
        <a:solidFill>
          <a:schemeClr val="tx1"/>
        </a:solidFill>
        <a:latin typeface="Arial" pitchFamily="34" charset="0"/>
        <a:ea typeface="+mn-ea"/>
        <a:cs typeface="+mn-cs"/>
      </a:defRPr>
    </a:lvl3pPr>
    <a:lvl4pPr marL="1371600" algn="l" rtl="0" fontAlgn="base">
      <a:spcBef>
        <a:spcPct val="0"/>
      </a:spcBef>
      <a:spcAft>
        <a:spcPct val="0"/>
      </a:spcAft>
      <a:defRPr sz="2400" kern="1200">
        <a:solidFill>
          <a:schemeClr val="tx1"/>
        </a:solidFill>
        <a:latin typeface="Arial" pitchFamily="34" charset="0"/>
        <a:ea typeface="+mn-ea"/>
        <a:cs typeface="+mn-cs"/>
      </a:defRPr>
    </a:lvl4pPr>
    <a:lvl5pPr marL="1828800" algn="l" rtl="0" fontAlgn="base">
      <a:spcBef>
        <a:spcPct val="0"/>
      </a:spcBef>
      <a:spcAft>
        <a:spcPct val="0"/>
      </a:spcAft>
      <a:defRPr sz="2400" kern="1200">
        <a:solidFill>
          <a:schemeClr val="tx1"/>
        </a:solidFill>
        <a:latin typeface="Arial" pitchFamily="34" charset="0"/>
        <a:ea typeface="+mn-ea"/>
        <a:cs typeface="+mn-cs"/>
      </a:defRPr>
    </a:lvl5pPr>
    <a:lvl6pPr marL="2286000" algn="l" defTabSz="914400" rtl="0" eaLnBrk="1" latinLnBrk="0" hangingPunct="1">
      <a:defRPr sz="2400" kern="1200">
        <a:solidFill>
          <a:schemeClr val="tx1"/>
        </a:solidFill>
        <a:latin typeface="Arial" pitchFamily="34" charset="0"/>
        <a:ea typeface="+mn-ea"/>
        <a:cs typeface="+mn-cs"/>
      </a:defRPr>
    </a:lvl6pPr>
    <a:lvl7pPr marL="2743200" algn="l" defTabSz="914400" rtl="0" eaLnBrk="1" latinLnBrk="0" hangingPunct="1">
      <a:defRPr sz="2400" kern="1200">
        <a:solidFill>
          <a:schemeClr val="tx1"/>
        </a:solidFill>
        <a:latin typeface="Arial" pitchFamily="34" charset="0"/>
        <a:ea typeface="+mn-ea"/>
        <a:cs typeface="+mn-cs"/>
      </a:defRPr>
    </a:lvl7pPr>
    <a:lvl8pPr marL="3200400" algn="l" defTabSz="914400" rtl="0" eaLnBrk="1" latinLnBrk="0" hangingPunct="1">
      <a:defRPr sz="2400" kern="1200">
        <a:solidFill>
          <a:schemeClr val="tx1"/>
        </a:solidFill>
        <a:latin typeface="Arial" pitchFamily="34" charset="0"/>
        <a:ea typeface="+mn-ea"/>
        <a:cs typeface="+mn-cs"/>
      </a:defRPr>
    </a:lvl8pPr>
    <a:lvl9pPr marL="3657600" algn="l" defTabSz="914400" rtl="0" eaLnBrk="1" latinLnBrk="0" hangingPunct="1">
      <a:defRPr sz="2400"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512" userDrawn="1">
          <p15:clr>
            <a:srgbClr val="A4A3A4"/>
          </p15:clr>
        </p15:guide>
      </p15:sldGuideLst>
    </p:ext>
    <p:ext uri="{2D200454-40CA-4A62-9FC3-DE9A4176ACB9}">
      <p15:notesGuideLst xmlns:p15="http://schemas.microsoft.com/office/powerpoint/2012/main">
        <p15:guide id="1" orient="horz" pos="2929" userDrawn="1">
          <p15:clr>
            <a:srgbClr val="A4A3A4"/>
          </p15:clr>
        </p15:guide>
        <p15:guide id="2" pos="216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a:srgbClr val="000099"/>
    <a:srgbClr val="006600"/>
    <a:srgbClr val="008000"/>
    <a:srgbClr val="009900"/>
    <a:srgbClr val="CC3300"/>
    <a:srgbClr val="FFFFFF"/>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autoAdjust="0"/>
    <p:restoredTop sz="94694" autoAdjust="0"/>
  </p:normalViewPr>
  <p:slideViewPr>
    <p:cSldViewPr snapToGrid="0">
      <p:cViewPr varScale="1">
        <p:scale>
          <a:sx n="117" d="100"/>
          <a:sy n="117" d="100"/>
        </p:scale>
        <p:origin x="808" y="168"/>
      </p:cViewPr>
      <p:guideLst>
        <p:guide orient="horz" pos="2160"/>
        <p:guide pos="51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61" d="100"/>
          <a:sy n="61" d="100"/>
        </p:scale>
        <p:origin x="-1620" y="-72"/>
      </p:cViewPr>
      <p:guideLst>
        <p:guide orient="horz" pos="2929"/>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1"/>
            <a:ext cx="2982418" cy="464204"/>
          </a:xfrm>
          <a:prstGeom prst="rect">
            <a:avLst/>
          </a:prstGeom>
          <a:noFill/>
          <a:ln w="9525">
            <a:noFill/>
            <a:miter lim="800000"/>
            <a:headEnd/>
            <a:tailEnd/>
          </a:ln>
          <a:effectLst/>
        </p:spPr>
        <p:txBody>
          <a:bodyPr vert="horz" wrap="square" lIns="92437" tIns="46219" rIns="92437" bIns="46219" numCol="1" anchor="t" anchorCtr="0" compatLnSpc="1">
            <a:prstTxWarp prst="textNoShape">
              <a:avLst/>
            </a:prstTxWarp>
          </a:bodyPr>
          <a:lstStyle>
            <a:lvl1pPr defTabSz="924539">
              <a:defRPr sz="1200">
                <a:latin typeface="Times New Roman" pitchFamily="18" charset="0"/>
              </a:defRPr>
            </a:lvl1pPr>
          </a:lstStyle>
          <a:p>
            <a:pPr>
              <a:defRPr/>
            </a:pPr>
            <a:endParaRPr lang="en-US" altLang="en-US"/>
          </a:p>
        </p:txBody>
      </p:sp>
      <p:sp>
        <p:nvSpPr>
          <p:cNvPr id="47107" name="Rectangle 3"/>
          <p:cNvSpPr>
            <a:spLocks noGrp="1" noChangeArrowheads="1"/>
          </p:cNvSpPr>
          <p:nvPr>
            <p:ph type="dt" sz="quarter" idx="1"/>
          </p:nvPr>
        </p:nvSpPr>
        <p:spPr bwMode="auto">
          <a:xfrm>
            <a:off x="3899397" y="1"/>
            <a:ext cx="2982417" cy="464204"/>
          </a:xfrm>
          <a:prstGeom prst="rect">
            <a:avLst/>
          </a:prstGeom>
          <a:noFill/>
          <a:ln w="9525">
            <a:noFill/>
            <a:miter lim="800000"/>
            <a:headEnd/>
            <a:tailEnd/>
          </a:ln>
          <a:effectLst/>
        </p:spPr>
        <p:txBody>
          <a:bodyPr vert="horz" wrap="square" lIns="92437" tIns="46219" rIns="92437" bIns="46219" numCol="1" anchor="t" anchorCtr="0" compatLnSpc="1">
            <a:prstTxWarp prst="textNoShape">
              <a:avLst/>
            </a:prstTxWarp>
          </a:bodyPr>
          <a:lstStyle>
            <a:lvl1pPr algn="r" defTabSz="924539">
              <a:defRPr sz="1200">
                <a:latin typeface="Times New Roman" pitchFamily="18" charset="0"/>
              </a:defRPr>
            </a:lvl1pPr>
          </a:lstStyle>
          <a:p>
            <a:pPr>
              <a:defRPr/>
            </a:pPr>
            <a:endParaRPr lang="en-US" altLang="en-US"/>
          </a:p>
        </p:txBody>
      </p:sp>
      <p:sp>
        <p:nvSpPr>
          <p:cNvPr id="47108" name="Rectangle 4"/>
          <p:cNvSpPr>
            <a:spLocks noGrp="1" noChangeArrowheads="1"/>
          </p:cNvSpPr>
          <p:nvPr>
            <p:ph type="ftr" sz="quarter" idx="2"/>
          </p:nvPr>
        </p:nvSpPr>
        <p:spPr bwMode="auto">
          <a:xfrm>
            <a:off x="0" y="8832196"/>
            <a:ext cx="2982418" cy="464204"/>
          </a:xfrm>
          <a:prstGeom prst="rect">
            <a:avLst/>
          </a:prstGeom>
          <a:noFill/>
          <a:ln w="9525">
            <a:noFill/>
            <a:miter lim="800000"/>
            <a:headEnd/>
            <a:tailEnd/>
          </a:ln>
          <a:effectLst/>
        </p:spPr>
        <p:txBody>
          <a:bodyPr vert="horz" wrap="square" lIns="92437" tIns="46219" rIns="92437" bIns="46219" numCol="1" anchor="b" anchorCtr="0" compatLnSpc="1">
            <a:prstTxWarp prst="textNoShape">
              <a:avLst/>
            </a:prstTxWarp>
          </a:bodyPr>
          <a:lstStyle>
            <a:lvl1pPr defTabSz="924539">
              <a:defRPr sz="1200">
                <a:latin typeface="Times New Roman" pitchFamily="18" charset="0"/>
              </a:defRPr>
            </a:lvl1pPr>
          </a:lstStyle>
          <a:p>
            <a:pPr>
              <a:defRPr/>
            </a:pPr>
            <a:endParaRPr lang="en-US" altLang="en-US"/>
          </a:p>
        </p:txBody>
      </p:sp>
      <p:sp>
        <p:nvSpPr>
          <p:cNvPr id="47109" name="Rectangle 5"/>
          <p:cNvSpPr>
            <a:spLocks noGrp="1" noChangeArrowheads="1"/>
          </p:cNvSpPr>
          <p:nvPr>
            <p:ph type="sldNum" sz="quarter" idx="3"/>
          </p:nvPr>
        </p:nvSpPr>
        <p:spPr bwMode="auto">
          <a:xfrm>
            <a:off x="3899397" y="8832196"/>
            <a:ext cx="2982417" cy="464204"/>
          </a:xfrm>
          <a:prstGeom prst="rect">
            <a:avLst/>
          </a:prstGeom>
          <a:noFill/>
          <a:ln w="9525">
            <a:noFill/>
            <a:miter lim="800000"/>
            <a:headEnd/>
            <a:tailEnd/>
          </a:ln>
          <a:effectLst/>
        </p:spPr>
        <p:txBody>
          <a:bodyPr vert="horz" wrap="square" lIns="92437" tIns="46219" rIns="92437" bIns="46219" numCol="1" anchor="b" anchorCtr="0" compatLnSpc="1">
            <a:prstTxWarp prst="textNoShape">
              <a:avLst/>
            </a:prstTxWarp>
          </a:bodyPr>
          <a:lstStyle>
            <a:lvl1pPr algn="r" defTabSz="924539">
              <a:defRPr sz="1200">
                <a:latin typeface="Times New Roman" pitchFamily="18" charset="0"/>
              </a:defRPr>
            </a:lvl1pPr>
          </a:lstStyle>
          <a:p>
            <a:pPr>
              <a:defRPr/>
            </a:pPr>
            <a:fld id="{A7E9B32F-A3C7-4EF6-9D22-5C0E9177043B}" type="slidenum">
              <a:rPr lang="en-US" altLang="en-US"/>
              <a:pPr>
                <a:defRPr/>
              </a:pPr>
              <a:t>‹#›</a:t>
            </a:fld>
            <a:endParaRPr lang="en-US" altLang="en-US"/>
          </a:p>
        </p:txBody>
      </p:sp>
    </p:spTree>
    <p:extLst>
      <p:ext uri="{BB962C8B-B14F-4D97-AF65-F5344CB8AC3E}">
        <p14:creationId xmlns:p14="http://schemas.microsoft.com/office/powerpoint/2010/main" val="35502515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1"/>
            <a:ext cx="2982418" cy="464204"/>
          </a:xfrm>
          <a:prstGeom prst="rect">
            <a:avLst/>
          </a:prstGeom>
          <a:noFill/>
          <a:ln w="9525">
            <a:noFill/>
            <a:miter lim="800000"/>
            <a:headEnd/>
            <a:tailEnd/>
          </a:ln>
          <a:effectLst/>
        </p:spPr>
        <p:txBody>
          <a:bodyPr vert="horz" wrap="square" lIns="92437" tIns="46219" rIns="92437" bIns="46219" numCol="1" anchor="t" anchorCtr="0" compatLnSpc="1">
            <a:prstTxWarp prst="textNoShape">
              <a:avLst/>
            </a:prstTxWarp>
          </a:bodyPr>
          <a:lstStyle>
            <a:lvl1pPr defTabSz="924539">
              <a:defRPr sz="1200">
                <a:latin typeface="Times New Roman" pitchFamily="18" charset="0"/>
              </a:defRPr>
            </a:lvl1pPr>
          </a:lstStyle>
          <a:p>
            <a:pPr>
              <a:defRPr/>
            </a:pPr>
            <a:endParaRPr lang="en-US"/>
          </a:p>
        </p:txBody>
      </p:sp>
      <p:sp>
        <p:nvSpPr>
          <p:cNvPr id="79875" name="Rectangle 3"/>
          <p:cNvSpPr>
            <a:spLocks noGrp="1" noChangeArrowheads="1"/>
          </p:cNvSpPr>
          <p:nvPr>
            <p:ph type="dt" idx="1"/>
          </p:nvPr>
        </p:nvSpPr>
        <p:spPr bwMode="auto">
          <a:xfrm>
            <a:off x="3899397" y="1"/>
            <a:ext cx="2982417" cy="464204"/>
          </a:xfrm>
          <a:prstGeom prst="rect">
            <a:avLst/>
          </a:prstGeom>
          <a:noFill/>
          <a:ln w="9525">
            <a:noFill/>
            <a:miter lim="800000"/>
            <a:headEnd/>
            <a:tailEnd/>
          </a:ln>
          <a:effectLst/>
        </p:spPr>
        <p:txBody>
          <a:bodyPr vert="horz" wrap="square" lIns="92437" tIns="46219" rIns="92437" bIns="46219" numCol="1" anchor="t" anchorCtr="0" compatLnSpc="1">
            <a:prstTxWarp prst="textNoShape">
              <a:avLst/>
            </a:prstTxWarp>
          </a:bodyPr>
          <a:lstStyle>
            <a:lvl1pPr algn="r" defTabSz="924539">
              <a:defRPr sz="1200">
                <a:latin typeface="Times New Roman" pitchFamily="18" charset="0"/>
              </a:defRPr>
            </a:lvl1pPr>
          </a:lstStyle>
          <a:p>
            <a:pPr>
              <a:defRPr/>
            </a:pPr>
            <a:endParaRPr lang="en-US"/>
          </a:p>
        </p:txBody>
      </p:sp>
      <p:sp>
        <p:nvSpPr>
          <p:cNvPr id="49156" name="Rectangle 4"/>
          <p:cNvSpPr>
            <a:spLocks noGrp="1" noRot="1" noChangeAspect="1" noChangeArrowheads="1" noTextEdit="1"/>
          </p:cNvSpPr>
          <p:nvPr>
            <p:ph type="sldImg" idx="2"/>
          </p:nvPr>
        </p:nvSpPr>
        <p:spPr bwMode="auto">
          <a:xfrm>
            <a:off x="342900" y="698500"/>
            <a:ext cx="6196013" cy="3486150"/>
          </a:xfrm>
          <a:prstGeom prst="rect">
            <a:avLst/>
          </a:prstGeom>
          <a:noFill/>
          <a:ln w="9525">
            <a:solidFill>
              <a:srgbClr val="000000"/>
            </a:solidFill>
            <a:miter lim="800000"/>
            <a:headEnd/>
            <a:tailEnd/>
          </a:ln>
        </p:spPr>
      </p:sp>
      <p:sp>
        <p:nvSpPr>
          <p:cNvPr id="79877" name="Rectangle 5"/>
          <p:cNvSpPr>
            <a:spLocks noGrp="1" noChangeArrowheads="1"/>
          </p:cNvSpPr>
          <p:nvPr>
            <p:ph type="body" sz="quarter" idx="3"/>
          </p:nvPr>
        </p:nvSpPr>
        <p:spPr bwMode="auto">
          <a:xfrm>
            <a:off x="916978" y="4416100"/>
            <a:ext cx="5047858" cy="4182458"/>
          </a:xfrm>
          <a:prstGeom prst="rect">
            <a:avLst/>
          </a:prstGeom>
          <a:noFill/>
          <a:ln w="9525">
            <a:noFill/>
            <a:miter lim="800000"/>
            <a:headEnd/>
            <a:tailEnd/>
          </a:ln>
          <a:effectLst/>
        </p:spPr>
        <p:txBody>
          <a:bodyPr vert="horz" wrap="square" lIns="92437" tIns="46219" rIns="92437" bIns="4621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832196"/>
            <a:ext cx="2982418" cy="464204"/>
          </a:xfrm>
          <a:prstGeom prst="rect">
            <a:avLst/>
          </a:prstGeom>
          <a:noFill/>
          <a:ln w="9525">
            <a:noFill/>
            <a:miter lim="800000"/>
            <a:headEnd/>
            <a:tailEnd/>
          </a:ln>
          <a:effectLst/>
        </p:spPr>
        <p:txBody>
          <a:bodyPr vert="horz" wrap="square" lIns="92437" tIns="46219" rIns="92437" bIns="46219" numCol="1" anchor="b" anchorCtr="0" compatLnSpc="1">
            <a:prstTxWarp prst="textNoShape">
              <a:avLst/>
            </a:prstTxWarp>
          </a:bodyPr>
          <a:lstStyle>
            <a:lvl1pPr defTabSz="924539">
              <a:defRPr sz="1200">
                <a:latin typeface="Times New Roman" pitchFamily="18" charset="0"/>
              </a:defRPr>
            </a:lvl1pPr>
          </a:lstStyle>
          <a:p>
            <a:pPr>
              <a:defRPr/>
            </a:pPr>
            <a:endParaRPr lang="en-US"/>
          </a:p>
        </p:txBody>
      </p:sp>
      <p:sp>
        <p:nvSpPr>
          <p:cNvPr id="79879" name="Rectangle 7"/>
          <p:cNvSpPr>
            <a:spLocks noGrp="1" noChangeArrowheads="1"/>
          </p:cNvSpPr>
          <p:nvPr>
            <p:ph type="sldNum" sz="quarter" idx="5"/>
          </p:nvPr>
        </p:nvSpPr>
        <p:spPr bwMode="auto">
          <a:xfrm>
            <a:off x="3899397" y="8832196"/>
            <a:ext cx="2982417" cy="464204"/>
          </a:xfrm>
          <a:prstGeom prst="rect">
            <a:avLst/>
          </a:prstGeom>
          <a:noFill/>
          <a:ln w="9525">
            <a:noFill/>
            <a:miter lim="800000"/>
            <a:headEnd/>
            <a:tailEnd/>
          </a:ln>
          <a:effectLst/>
        </p:spPr>
        <p:txBody>
          <a:bodyPr vert="horz" wrap="square" lIns="92437" tIns="46219" rIns="92437" bIns="46219" numCol="1" anchor="b" anchorCtr="0" compatLnSpc="1">
            <a:prstTxWarp prst="textNoShape">
              <a:avLst/>
            </a:prstTxWarp>
          </a:bodyPr>
          <a:lstStyle>
            <a:lvl1pPr algn="r" defTabSz="924539">
              <a:defRPr sz="1200">
                <a:latin typeface="Times New Roman" pitchFamily="18" charset="0"/>
              </a:defRPr>
            </a:lvl1pPr>
          </a:lstStyle>
          <a:p>
            <a:pPr>
              <a:defRPr/>
            </a:pPr>
            <a:fld id="{7F82962B-593A-4A3C-9AFC-6CC5994DDD99}" type="slidenum">
              <a:rPr lang="en-US"/>
              <a:pPr>
                <a:defRPr/>
              </a:pPr>
              <a:t>‹#›</a:t>
            </a:fld>
            <a:endParaRPr lang="en-US"/>
          </a:p>
        </p:txBody>
      </p:sp>
    </p:spTree>
    <p:extLst>
      <p:ext uri="{BB962C8B-B14F-4D97-AF65-F5344CB8AC3E}">
        <p14:creationId xmlns:p14="http://schemas.microsoft.com/office/powerpoint/2010/main" val="12714462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2900" y="698500"/>
            <a:ext cx="6196013" cy="3486150"/>
          </a:xfrm>
        </p:spPr>
      </p:sp>
      <p:sp>
        <p:nvSpPr>
          <p:cNvPr id="3" name="Notes Placeholder 2"/>
          <p:cNvSpPr>
            <a:spLocks noGrp="1"/>
          </p:cNvSpPr>
          <p:nvPr>
            <p:ph type="body" idx="1"/>
          </p:nvPr>
        </p:nvSpPr>
        <p:spPr/>
        <p:txBody>
          <a:bodyPr/>
          <a:lstStyle/>
          <a:p>
            <a:r>
              <a:rPr lang="en-US" dirty="0"/>
              <a:t>The first professional ecological</a:t>
            </a:r>
            <a:r>
              <a:rPr lang="en-US" baseline="0" dirty="0"/>
              <a:t> societies were formed a little over 100 years ago - in 1913 (British Ecological Society) and 1915 (Ecological Society of America).</a:t>
            </a:r>
          </a:p>
          <a:p>
            <a:r>
              <a:rPr lang="en-US" baseline="0" dirty="0"/>
              <a:t>First Earth Day was celebrated in 1970.</a:t>
            </a:r>
          </a:p>
          <a:p>
            <a:r>
              <a:rPr lang="en-US" baseline="0" dirty="0"/>
              <a:t>The </a:t>
            </a:r>
            <a:r>
              <a:rPr lang="en-US" baseline="0" dirty="0" err="1"/>
              <a:t>subdiscipline</a:t>
            </a:r>
            <a:r>
              <a:rPr lang="en-US" baseline="0" dirty="0"/>
              <a:t> of ecosystem ecology didn’t become formalized until the mid-1950s, and the first real Big Science initiative (IBP) didn’t start until the 1960’s.</a:t>
            </a:r>
          </a:p>
          <a:p>
            <a:r>
              <a:rPr lang="en-US" dirty="0"/>
              <a:t>Founded in 1983, the Cary Institute of Ecosystem Studies is one of the world’s leading independent environmental research organizations. </a:t>
            </a:r>
          </a:p>
        </p:txBody>
      </p:sp>
      <p:sp>
        <p:nvSpPr>
          <p:cNvPr id="4" name="Slide Number Placeholder 3"/>
          <p:cNvSpPr>
            <a:spLocks noGrp="1"/>
          </p:cNvSpPr>
          <p:nvPr>
            <p:ph type="sldNum" sz="quarter" idx="10"/>
          </p:nvPr>
        </p:nvSpPr>
        <p:spPr/>
        <p:txBody>
          <a:bodyPr/>
          <a:lstStyle/>
          <a:p>
            <a:pPr>
              <a:defRPr/>
            </a:pPr>
            <a:fld id="{7F82962B-593A-4A3C-9AFC-6CC5994DDD99}" type="slidenum">
              <a:rPr lang="en-US" smtClean="0"/>
              <a:pPr>
                <a:defRPr/>
              </a:pPr>
              <a:t>2</a:t>
            </a:fld>
            <a:endParaRPr lang="en-US"/>
          </a:p>
        </p:txBody>
      </p:sp>
    </p:spTree>
    <p:extLst>
      <p:ext uri="{BB962C8B-B14F-4D97-AF65-F5344CB8AC3E}">
        <p14:creationId xmlns:p14="http://schemas.microsoft.com/office/powerpoint/2010/main" val="2794142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The point here is that the term ecosystem can be used to cover many different kinds of systems, depending on the focus of the scientist asking the questions.  An ecosystem can be as small as a single pond, or a small plot of land, or as large as the entire biosphere.  Sometimes the boundaries are clear (as in the pond), and other times they are user-defined, or depend on the processes being measured.</a:t>
            </a:r>
          </a:p>
        </p:txBody>
      </p:sp>
      <p:sp>
        <p:nvSpPr>
          <p:cNvPr id="1843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8C9AEF-4EBC-4540-B14B-38C1A0378CC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90168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864630-4738-47A2-A1F4-8A81383DBF47}"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7891" name="Rectangle 2"/>
          <p:cNvSpPr>
            <a:spLocks noGrp="1" noRot="1" noChangeAspect="1" noChangeArrowheads="1" noTextEdit="1"/>
          </p:cNvSpPr>
          <p:nvPr>
            <p:ph type="sldImg"/>
          </p:nvPr>
        </p:nvSpPr>
        <p:spPr>
          <a:xfrm>
            <a:off x="298450" y="695325"/>
            <a:ext cx="6172200" cy="3473450"/>
          </a:xfrm>
          <a:ln/>
        </p:spPr>
      </p:sp>
      <p:sp>
        <p:nvSpPr>
          <p:cNvPr id="37892" name="Rectangle 3"/>
          <p:cNvSpPr>
            <a:spLocks noGrp="1" noChangeArrowheads="1"/>
          </p:cNvSpPr>
          <p:nvPr>
            <p:ph type="body" idx="1"/>
          </p:nvPr>
        </p:nvSpPr>
        <p:spPr>
          <a:noFill/>
          <a:ln/>
        </p:spPr>
        <p:txBody>
          <a:bodyPr/>
          <a:lstStyle/>
          <a:p>
            <a:pPr eaLnBrk="1" hangingPunct="1"/>
            <a:r>
              <a:rPr lang="en-US" dirty="0"/>
              <a:t>Consider upgrading with grasslands chapter figure</a:t>
            </a:r>
          </a:p>
        </p:txBody>
      </p:sp>
    </p:spTree>
    <p:extLst>
      <p:ext uri="{BB962C8B-B14F-4D97-AF65-F5344CB8AC3E}">
        <p14:creationId xmlns:p14="http://schemas.microsoft.com/office/powerpoint/2010/main" val="489361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p:txBody>
          <a:bodyPr/>
          <a:lstStyle/>
          <a:p>
            <a:pPr>
              <a:defRPr/>
            </a:pPr>
            <a:fld id="{10654CC2-DD66-4AF1-90D9-0A7E355F64A3}" type="slidenum">
              <a:rPr lang="en-US">
                <a:solidFill>
                  <a:srgbClr val="000000"/>
                </a:solidFill>
              </a:rPr>
              <a:pPr>
                <a:defRPr/>
              </a:pPr>
              <a:t>32</a:t>
            </a:fld>
            <a:endParaRPr lang="en-US">
              <a:solidFill>
                <a:srgbClr val="000000"/>
              </a:solidFill>
            </a:endParaRPr>
          </a:p>
        </p:txBody>
      </p:sp>
      <p:sp>
        <p:nvSpPr>
          <p:cNvPr id="41987" name="Rectangle 2"/>
          <p:cNvSpPr>
            <a:spLocks noGrp="1" noRot="1" noChangeAspect="1" noChangeArrowheads="1" noTextEdit="1"/>
          </p:cNvSpPr>
          <p:nvPr>
            <p:ph type="sldImg"/>
          </p:nvPr>
        </p:nvSpPr>
        <p:spPr>
          <a:xfrm>
            <a:off x="-1576388" y="927100"/>
            <a:ext cx="8229601" cy="4630738"/>
          </a:xfrm>
          <a:ln/>
        </p:spPr>
      </p:sp>
      <p:sp>
        <p:nvSpPr>
          <p:cNvPr id="41988"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999948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8E4F037-E2CF-4C11-98DB-D8BECF5DCF85}" type="slidenum">
              <a:rPr lang="en-US" altLang="en-US">
                <a:solidFill>
                  <a:srgbClr val="000000"/>
                </a:solidFill>
              </a:rPr>
              <a:pPr eaLnBrk="1" hangingPunct="1"/>
              <a:t>33</a:t>
            </a:fld>
            <a:endParaRPr lang="en-US" altLang="en-US">
              <a:solidFill>
                <a:srgbClr val="000000"/>
              </a:solidFill>
            </a:endParaRPr>
          </a:p>
        </p:txBody>
      </p:sp>
      <p:sp>
        <p:nvSpPr>
          <p:cNvPr id="27651" name="Rectangle 2"/>
          <p:cNvSpPr>
            <a:spLocks noGrp="1" noRot="1" noChangeAspect="1" noChangeArrowheads="1" noTextEdit="1"/>
          </p:cNvSpPr>
          <p:nvPr>
            <p:ph type="sldImg"/>
          </p:nvPr>
        </p:nvSpPr>
        <p:spPr>
          <a:xfrm>
            <a:off x="-1166813" y="1544638"/>
            <a:ext cx="7410451" cy="4168775"/>
          </a:xfrm>
          <a:ln/>
        </p:spPr>
      </p:sp>
      <p:sp>
        <p:nvSpPr>
          <p:cNvPr id="27652" name="Rectangle 3"/>
          <p:cNvSpPr>
            <a:spLocks noGrp="1" noChangeArrowheads="1"/>
          </p:cNvSpPr>
          <p:nvPr>
            <p:ph type="body" idx="1"/>
          </p:nvPr>
        </p:nvSpPr>
        <p:spPr>
          <a:xfrm>
            <a:off x="675725" y="5867347"/>
            <a:ext cx="3725298" cy="5558539"/>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751011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026"/>
          <p:cNvSpPr>
            <a:spLocks noGrp="1" noRot="1" noChangeAspect="1" noChangeArrowheads="1" noTextEdit="1"/>
          </p:cNvSpPr>
          <p:nvPr>
            <p:ph type="sldImg"/>
          </p:nvPr>
        </p:nvSpPr>
        <p:spPr>
          <a:xfrm>
            <a:off x="-1643063" y="881063"/>
            <a:ext cx="8356601" cy="4700587"/>
          </a:xfrm>
          <a:ln/>
        </p:spPr>
      </p:sp>
      <p:sp>
        <p:nvSpPr>
          <p:cNvPr id="64515" name="Rectangle 1027"/>
          <p:cNvSpPr>
            <a:spLocks noGrp="1" noChangeArrowheads="1"/>
          </p:cNvSpPr>
          <p:nvPr>
            <p:ph type="body" idx="1"/>
          </p:nvPr>
        </p:nvSpPr>
        <p:spPr>
          <a:xfrm>
            <a:off x="680426" y="5875926"/>
            <a:ext cx="3710021" cy="5582129"/>
          </a:xfrm>
          <a:noFill/>
          <a:ln/>
        </p:spPr>
        <p:txBody>
          <a:bodyPr/>
          <a:lstStyle/>
          <a:p>
            <a:pPr eaLnBrk="1" hangingPunct="1"/>
            <a:endParaRPr lang="en-US"/>
          </a:p>
        </p:txBody>
      </p:sp>
    </p:spTree>
    <p:extLst>
      <p:ext uri="{BB962C8B-B14F-4D97-AF65-F5344CB8AC3E}">
        <p14:creationId xmlns:p14="http://schemas.microsoft.com/office/powerpoint/2010/main" val="686981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D65DFA2-536E-4D6A-AA7D-62C55B95946E}" type="slidenum">
              <a:rPr lang="en-US" altLang="en-US"/>
              <a:pPr>
                <a:defRPr/>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00AFABF1-1072-4BDE-AEAE-5CC1DC26834E}" type="slidenum">
              <a:rPr lang="en-US" altLang="en-US"/>
              <a:pPr>
                <a:defRPr/>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678465C5-D151-4A54-912B-D5328298608E}" type="slidenum">
              <a:rPr lang="en-US" altLang="en-US"/>
              <a:pPr>
                <a:defRPr/>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857E4A96-8265-474D-B1C6-250B24679FE5}" type="slidenum">
              <a:rPr lang="en-US" altLang="en-US"/>
              <a:pPr>
                <a:defRPr/>
              </a:pPr>
              <a:t>‹#›</a:t>
            </a:fld>
            <a:endParaRPr lang="en-US"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1"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3" y="1981200"/>
            <a:ext cx="5091289"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86314" y="1981200"/>
            <a:ext cx="5091289"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4F2E349-F34C-49E2-BAC8-D0AA0EED8D68}" type="slidenum">
              <a:rPr lang="en-US" altLang="en-US"/>
              <a:pPr/>
              <a:t>‹#›</a:t>
            </a:fld>
            <a:endParaRPr lang="en-US" altLang="en-US"/>
          </a:p>
        </p:txBody>
      </p:sp>
    </p:spTree>
    <p:extLst>
      <p:ext uri="{BB962C8B-B14F-4D97-AF65-F5344CB8AC3E}">
        <p14:creationId xmlns:p14="http://schemas.microsoft.com/office/powerpoint/2010/main" val="15408040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B29C71-6708-4498-8683-2938A8F59A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1635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CCB958-9AF5-40AF-B3D1-8494D14B8A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04440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B8308B1-422C-4E68-8067-7271BF83D6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1964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99" y="1600202"/>
            <a:ext cx="53848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6DC44C-26D3-4950-9E78-AA6633177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4710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E86AC2B0-3D3E-48D0-A48E-51398FA60A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48712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2FC1F19-F15F-4672-8484-98FE890ED5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01476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ED24D115-15DE-4D06-934A-1896C7069EBD}" type="slidenum">
              <a:rPr lang="en-US" altLang="en-US"/>
              <a:pPr>
                <a:defRPr/>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CE37039-6B08-4AA4-83A7-2AC0A316F0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4989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41EBE1-E610-4F84-9AF6-73950C4A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32561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2E745B6-FD96-4266-BE01-A09492C2EA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890373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79AB31A-BBF2-4197-A504-763694B946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25151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26BCC2C-8DE1-4E27-9DB5-3ED284A0A7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91784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p:spPr>
        <p:txBody>
          <a:bodyPr/>
          <a:lstStyle/>
          <a:p>
            <a:r>
              <a:rPr lang="en-US"/>
              <a:t>Click to edit Master title style</a:t>
            </a:r>
          </a:p>
        </p:txBody>
      </p:sp>
      <p:sp>
        <p:nvSpPr>
          <p:cNvPr id="3" name="Content Placeholder 2"/>
          <p:cNvSpPr>
            <a:spLocks noGrp="1"/>
          </p:cNvSpPr>
          <p:nvPr>
            <p:ph sz="half" idx="1"/>
          </p:nvPr>
        </p:nvSpPr>
        <p:spPr>
          <a:xfrm>
            <a:off x="609599" y="1600202"/>
            <a:ext cx="5384801"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2"/>
            <a:ext cx="5384801"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DD7C0F-3875-4C97-9A79-683AA32EAF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04239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1"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A6E0E53-ABAB-475B-94B7-7A3D958013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63580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p:spPr>
        <p:txBody>
          <a:bodyPr/>
          <a:lstStyle/>
          <a:p>
            <a:r>
              <a:rPr lang="en-US"/>
              <a:t>Click to edit Master title style</a:t>
            </a:r>
          </a:p>
        </p:txBody>
      </p:sp>
      <p:sp>
        <p:nvSpPr>
          <p:cNvPr id="3" name="Content Placeholder 2"/>
          <p:cNvSpPr>
            <a:spLocks noGrp="1"/>
          </p:cNvSpPr>
          <p:nvPr>
            <p:ph sz="half" idx="1"/>
          </p:nvPr>
        </p:nvSpPr>
        <p:spPr>
          <a:xfrm>
            <a:off x="609599" y="1600202"/>
            <a:ext cx="5384801"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1"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90"/>
            <a:ext cx="5384801"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7C77538-6F3D-4A52-A871-578912F723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01027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08965E-C989-4E5B-B1B3-E9FA62FC69CF}" type="slidenum">
              <a:rPr lang="en-US"/>
              <a:pPr>
                <a:defRPr/>
              </a:pPr>
              <a:t>‹#›</a:t>
            </a:fld>
            <a:endParaRPr lang="en-US"/>
          </a:p>
        </p:txBody>
      </p:sp>
    </p:spTree>
    <p:extLst>
      <p:ext uri="{BB962C8B-B14F-4D97-AF65-F5344CB8AC3E}">
        <p14:creationId xmlns:p14="http://schemas.microsoft.com/office/powerpoint/2010/main" val="3774706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3046F0-85EA-4EF7-BB18-6681F51DA141}" type="slidenum">
              <a:rPr lang="en-US"/>
              <a:pPr>
                <a:defRPr/>
              </a:pPr>
              <a:t>‹#›</a:t>
            </a:fld>
            <a:endParaRPr lang="en-US"/>
          </a:p>
        </p:txBody>
      </p:sp>
    </p:spTree>
    <p:extLst>
      <p:ext uri="{BB962C8B-B14F-4D97-AF65-F5344CB8AC3E}">
        <p14:creationId xmlns:p14="http://schemas.microsoft.com/office/powerpoint/2010/main" val="694178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C2E8E14-63F8-4DAB-9842-4CBCAD3F1E14}" type="slidenum">
              <a:rPr lang="en-US" altLang="en-US"/>
              <a:pPr>
                <a:defRPr/>
              </a:pPr>
              <a:t>‹#›</a:t>
            </a:fld>
            <a:endParaRPr lang="en-US"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722C322-A45A-4286-AA03-91765EAA6F71}" type="slidenum">
              <a:rPr lang="en-US"/>
              <a:pPr>
                <a:defRPr/>
              </a:pPr>
              <a:t>‹#›</a:t>
            </a:fld>
            <a:endParaRPr lang="en-US"/>
          </a:p>
        </p:txBody>
      </p:sp>
    </p:spTree>
    <p:extLst>
      <p:ext uri="{BB962C8B-B14F-4D97-AF65-F5344CB8AC3E}">
        <p14:creationId xmlns:p14="http://schemas.microsoft.com/office/powerpoint/2010/main" val="41035754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9E5DEF-8878-417D-A91F-9234227FACAE}" type="slidenum">
              <a:rPr lang="en-US"/>
              <a:pPr>
                <a:defRPr/>
              </a:pPr>
              <a:t>‹#›</a:t>
            </a:fld>
            <a:endParaRPr lang="en-US"/>
          </a:p>
        </p:txBody>
      </p:sp>
    </p:spTree>
    <p:extLst>
      <p:ext uri="{BB962C8B-B14F-4D97-AF65-F5344CB8AC3E}">
        <p14:creationId xmlns:p14="http://schemas.microsoft.com/office/powerpoint/2010/main" val="1369318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9FB001D-6BFB-455F-B948-2132E070C689}" type="slidenum">
              <a:rPr lang="en-US"/>
              <a:pPr>
                <a:defRPr/>
              </a:pPr>
              <a:t>‹#›</a:t>
            </a:fld>
            <a:endParaRPr lang="en-US"/>
          </a:p>
        </p:txBody>
      </p:sp>
    </p:spTree>
    <p:extLst>
      <p:ext uri="{BB962C8B-B14F-4D97-AF65-F5344CB8AC3E}">
        <p14:creationId xmlns:p14="http://schemas.microsoft.com/office/powerpoint/2010/main" val="6332634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493F953-EE51-406C-AFA6-4297EDFDFBC0}" type="slidenum">
              <a:rPr lang="en-US"/>
              <a:pPr>
                <a:defRPr/>
              </a:pPr>
              <a:t>‹#›</a:t>
            </a:fld>
            <a:endParaRPr lang="en-US"/>
          </a:p>
        </p:txBody>
      </p:sp>
    </p:spTree>
    <p:extLst>
      <p:ext uri="{BB962C8B-B14F-4D97-AF65-F5344CB8AC3E}">
        <p14:creationId xmlns:p14="http://schemas.microsoft.com/office/powerpoint/2010/main" val="11219855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F74EA4-2EF2-46F5-98D2-FB28AE95F81A}" type="slidenum">
              <a:rPr lang="en-US"/>
              <a:pPr>
                <a:defRPr/>
              </a:pPr>
              <a:t>‹#›</a:t>
            </a:fld>
            <a:endParaRPr lang="en-US"/>
          </a:p>
        </p:txBody>
      </p:sp>
    </p:spTree>
    <p:extLst>
      <p:ext uri="{BB962C8B-B14F-4D97-AF65-F5344CB8AC3E}">
        <p14:creationId xmlns:p14="http://schemas.microsoft.com/office/powerpoint/2010/main" val="329904963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DD1715-ACEB-4145-9E03-823913D53265}" type="slidenum">
              <a:rPr lang="en-US"/>
              <a:pPr>
                <a:defRPr/>
              </a:pPr>
              <a:t>‹#›</a:t>
            </a:fld>
            <a:endParaRPr lang="en-US"/>
          </a:p>
        </p:txBody>
      </p:sp>
    </p:spTree>
    <p:extLst>
      <p:ext uri="{BB962C8B-B14F-4D97-AF65-F5344CB8AC3E}">
        <p14:creationId xmlns:p14="http://schemas.microsoft.com/office/powerpoint/2010/main" val="27634557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0F2F71B-A04D-4B99-9127-8A1766F0E814}" type="slidenum">
              <a:rPr lang="en-US"/>
              <a:pPr>
                <a:defRPr/>
              </a:pPr>
              <a:t>‹#›</a:t>
            </a:fld>
            <a:endParaRPr lang="en-US"/>
          </a:p>
        </p:txBody>
      </p:sp>
    </p:spTree>
    <p:extLst>
      <p:ext uri="{BB962C8B-B14F-4D97-AF65-F5344CB8AC3E}">
        <p14:creationId xmlns:p14="http://schemas.microsoft.com/office/powerpoint/2010/main" val="34165988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660C08-E73C-4C90-A02A-7F1C68A9CD99}" type="slidenum">
              <a:rPr lang="en-US"/>
              <a:pPr>
                <a:defRPr/>
              </a:pPr>
              <a:t>‹#›</a:t>
            </a:fld>
            <a:endParaRPr lang="en-US"/>
          </a:p>
        </p:txBody>
      </p:sp>
    </p:spTree>
    <p:extLst>
      <p:ext uri="{BB962C8B-B14F-4D97-AF65-F5344CB8AC3E}">
        <p14:creationId xmlns:p14="http://schemas.microsoft.com/office/powerpoint/2010/main" val="23375229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D4C1F3-F271-4209-90F2-BD28F06F6B7E}" type="slidenum">
              <a:rPr lang="en-US"/>
              <a:pPr>
                <a:defRPr/>
              </a:pPr>
              <a:t>‹#›</a:t>
            </a:fld>
            <a:endParaRPr lang="en-US"/>
          </a:p>
        </p:txBody>
      </p:sp>
    </p:spTree>
    <p:extLst>
      <p:ext uri="{BB962C8B-B14F-4D97-AF65-F5344CB8AC3E}">
        <p14:creationId xmlns:p14="http://schemas.microsoft.com/office/powerpoint/2010/main" val="15604132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E280AB2-E3CB-416E-A0B7-D230D920D96C}" type="slidenum">
              <a:rPr lang="en-US"/>
              <a:pPr>
                <a:defRPr/>
              </a:pPr>
              <a:t>‹#›</a:t>
            </a:fld>
            <a:endParaRPr lang="en-US"/>
          </a:p>
        </p:txBody>
      </p:sp>
    </p:spTree>
    <p:extLst>
      <p:ext uri="{BB962C8B-B14F-4D97-AF65-F5344CB8AC3E}">
        <p14:creationId xmlns:p14="http://schemas.microsoft.com/office/powerpoint/2010/main" val="4823397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C57B42DD-23E0-48F0-AE0C-32781DED29F1}" type="slidenum">
              <a:rPr lang="en-US" altLang="en-US"/>
              <a:pPr>
                <a:defRPr/>
              </a:pPr>
              <a:t>‹#›</a:t>
            </a:fld>
            <a:endParaRPr lang="en-US"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F6BFFD-3F5F-4DCA-9C33-FF78BCC37346}" type="slidenum">
              <a:rPr lang="en-US" altLang="en-US"/>
              <a:pPr>
                <a:defRPr/>
              </a:pPr>
              <a:t>‹#›</a:t>
            </a:fld>
            <a:endParaRPr lang="en-US" altLang="en-US"/>
          </a:p>
        </p:txBody>
      </p:sp>
    </p:spTree>
    <p:extLst>
      <p:ext uri="{BB962C8B-B14F-4D97-AF65-F5344CB8AC3E}">
        <p14:creationId xmlns:p14="http://schemas.microsoft.com/office/powerpoint/2010/main" val="35006825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7969200-8E0B-493F-AE29-0DC1EBBA3349}" type="slidenum">
              <a:rPr lang="en-US" altLang="en-US"/>
              <a:pPr>
                <a:defRPr/>
              </a:pPr>
              <a:t>‹#›</a:t>
            </a:fld>
            <a:endParaRPr lang="en-US" altLang="en-US"/>
          </a:p>
        </p:txBody>
      </p:sp>
    </p:spTree>
    <p:extLst>
      <p:ext uri="{BB962C8B-B14F-4D97-AF65-F5344CB8AC3E}">
        <p14:creationId xmlns:p14="http://schemas.microsoft.com/office/powerpoint/2010/main" val="2125304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98D99A-8A37-4C70-B8FE-DA6E3BAA5671}" type="slidenum">
              <a:rPr lang="en-US" altLang="en-US"/>
              <a:pPr>
                <a:defRPr/>
              </a:pPr>
              <a:t>‹#›</a:t>
            </a:fld>
            <a:endParaRPr lang="en-US" altLang="en-US"/>
          </a:p>
        </p:txBody>
      </p:sp>
    </p:spTree>
    <p:extLst>
      <p:ext uri="{BB962C8B-B14F-4D97-AF65-F5344CB8AC3E}">
        <p14:creationId xmlns:p14="http://schemas.microsoft.com/office/powerpoint/2010/main" val="6277668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0AB7CA-4377-4890-88A8-0F7AE8BBF68E}" type="slidenum">
              <a:rPr lang="en-US" altLang="en-US"/>
              <a:pPr>
                <a:defRPr/>
              </a:pPr>
              <a:t>‹#›</a:t>
            </a:fld>
            <a:endParaRPr lang="en-US" altLang="en-US"/>
          </a:p>
        </p:txBody>
      </p:sp>
    </p:spTree>
    <p:extLst>
      <p:ext uri="{BB962C8B-B14F-4D97-AF65-F5344CB8AC3E}">
        <p14:creationId xmlns:p14="http://schemas.microsoft.com/office/powerpoint/2010/main" val="26855143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6E6BADE-45A7-4875-8162-D325177200B9}" type="slidenum">
              <a:rPr lang="en-US" altLang="en-US"/>
              <a:pPr>
                <a:defRPr/>
              </a:pPr>
              <a:t>‹#›</a:t>
            </a:fld>
            <a:endParaRPr lang="en-US" altLang="en-US"/>
          </a:p>
        </p:txBody>
      </p:sp>
    </p:spTree>
    <p:extLst>
      <p:ext uri="{BB962C8B-B14F-4D97-AF65-F5344CB8AC3E}">
        <p14:creationId xmlns:p14="http://schemas.microsoft.com/office/powerpoint/2010/main" val="30339338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B43CEE6-3EF2-4474-B5DF-AD1A92633BDB}" type="slidenum">
              <a:rPr lang="en-US" altLang="en-US"/>
              <a:pPr>
                <a:defRPr/>
              </a:pPr>
              <a:t>‹#›</a:t>
            </a:fld>
            <a:endParaRPr lang="en-US" altLang="en-US"/>
          </a:p>
        </p:txBody>
      </p:sp>
    </p:spTree>
    <p:extLst>
      <p:ext uri="{BB962C8B-B14F-4D97-AF65-F5344CB8AC3E}">
        <p14:creationId xmlns:p14="http://schemas.microsoft.com/office/powerpoint/2010/main" val="27710024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FE70835-C997-484E-BE23-5CE0410C3317}" type="slidenum">
              <a:rPr lang="en-US" altLang="en-US"/>
              <a:pPr>
                <a:defRPr/>
              </a:pPr>
              <a:t>‹#›</a:t>
            </a:fld>
            <a:endParaRPr lang="en-US" altLang="en-US"/>
          </a:p>
        </p:txBody>
      </p:sp>
    </p:spTree>
    <p:extLst>
      <p:ext uri="{BB962C8B-B14F-4D97-AF65-F5344CB8AC3E}">
        <p14:creationId xmlns:p14="http://schemas.microsoft.com/office/powerpoint/2010/main" val="16131842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222221-205F-4547-AC45-924AA2A243B5}" type="slidenum">
              <a:rPr lang="en-US" altLang="en-US"/>
              <a:pPr>
                <a:defRPr/>
              </a:pPr>
              <a:t>‹#›</a:t>
            </a:fld>
            <a:endParaRPr lang="en-US" altLang="en-US"/>
          </a:p>
        </p:txBody>
      </p:sp>
    </p:spTree>
    <p:extLst>
      <p:ext uri="{BB962C8B-B14F-4D97-AF65-F5344CB8AC3E}">
        <p14:creationId xmlns:p14="http://schemas.microsoft.com/office/powerpoint/2010/main" val="42002300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28D464-5E3C-4709-BCCA-933B077AC1DB}" type="slidenum">
              <a:rPr lang="en-US" altLang="en-US"/>
              <a:pPr>
                <a:defRPr/>
              </a:pPr>
              <a:t>‹#›</a:t>
            </a:fld>
            <a:endParaRPr lang="en-US" altLang="en-US"/>
          </a:p>
        </p:txBody>
      </p:sp>
    </p:spTree>
    <p:extLst>
      <p:ext uri="{BB962C8B-B14F-4D97-AF65-F5344CB8AC3E}">
        <p14:creationId xmlns:p14="http://schemas.microsoft.com/office/powerpoint/2010/main" val="12152289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14C035-C702-44C2-A245-2444BB35C232}" type="slidenum">
              <a:rPr lang="en-US" altLang="en-US"/>
              <a:pPr>
                <a:defRPr/>
              </a:pPr>
              <a:t>‹#›</a:t>
            </a:fld>
            <a:endParaRPr lang="en-US" altLang="en-US"/>
          </a:p>
        </p:txBody>
      </p:sp>
    </p:spTree>
    <p:extLst>
      <p:ext uri="{BB962C8B-B14F-4D97-AF65-F5344CB8AC3E}">
        <p14:creationId xmlns:p14="http://schemas.microsoft.com/office/powerpoint/2010/main" val="3139656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FE86E5EA-51C5-4D2E-9ADD-A82F62988857}" type="slidenum">
              <a:rPr lang="en-US" altLang="en-US"/>
              <a:pPr>
                <a:defRPr/>
              </a:pPr>
              <a:t>‹#›</a:t>
            </a:fld>
            <a:endParaRPr lang="en-US"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233BB3-C10C-4FCE-BD5F-E5DC8DA90F57}" type="slidenum">
              <a:rPr lang="en-US" altLang="en-US"/>
              <a:pPr>
                <a:defRPr/>
              </a:pPr>
              <a:t>‹#›</a:t>
            </a:fld>
            <a:endParaRPr lang="en-US" altLang="en-US"/>
          </a:p>
        </p:txBody>
      </p:sp>
    </p:spTree>
    <p:extLst>
      <p:ext uri="{BB962C8B-B14F-4D97-AF65-F5344CB8AC3E}">
        <p14:creationId xmlns:p14="http://schemas.microsoft.com/office/powerpoint/2010/main" val="3054781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648544A5-DB13-482A-A9BB-587E464AC2A6}"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6B2413BC-29AA-4584-AD77-A6C4A231E651}"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E58EBED-38D5-4299-B2F1-3870FC3E7214}"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3CD1B2A6-2411-4BD7-8B56-4E6663B18C86}" type="slidenum">
              <a:rPr lang="en-US" altLang="en-US"/>
              <a:pPr>
                <a:defRPr/>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2.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lt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lt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0E94FA00-8522-428A-B761-0ED8C11B7A0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210" r:id="rId1"/>
    <p:sldLayoutId id="2147484211" r:id="rId2"/>
    <p:sldLayoutId id="2147484212" r:id="rId3"/>
    <p:sldLayoutId id="2147484213" r:id="rId4"/>
    <p:sldLayoutId id="2147484214" r:id="rId5"/>
    <p:sldLayoutId id="2147484215" r:id="rId6"/>
    <p:sldLayoutId id="2147484216" r:id="rId7"/>
    <p:sldLayoutId id="2147484217" r:id="rId8"/>
    <p:sldLayoutId id="2147484218" r:id="rId9"/>
    <p:sldLayoutId id="2147484219" r:id="rId10"/>
    <p:sldLayoutId id="2147484220" r:id="rId11"/>
    <p:sldLayoutId id="2147484221" r:id="rId12"/>
    <p:sldLayoutId id="2147484222"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1"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2"/>
            <a:ext cx="10972801"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eaLnBrk="1" hangingPunct="1">
              <a:defRPr/>
            </a:pPr>
            <a:endParaRPr lang="en-US">
              <a:solidFill>
                <a:srgbClr val="000000"/>
              </a:solidFill>
              <a:cs typeface="+mn-cs"/>
            </a:endParaRPr>
          </a:p>
        </p:txBody>
      </p:sp>
      <p:sp>
        <p:nvSpPr>
          <p:cNvPr id="1029" name="Rectangle 5"/>
          <p:cNvSpPr>
            <a:spLocks noGrp="1" noChangeArrowheads="1"/>
          </p:cNvSpPr>
          <p:nvPr>
            <p:ph type="ftr" sz="quarter" idx="3"/>
          </p:nvPr>
        </p:nvSpPr>
        <p:spPr bwMode="auto">
          <a:xfrm>
            <a:off x="4165601"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cs typeface="+mn-cs"/>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6B68B5B5-8190-49E2-8A53-50AEE179689A}" type="slidenum">
              <a:rPr lang="en-US">
                <a:solidFill>
                  <a:srgbClr val="000000"/>
                </a:solidFill>
                <a:cs typeface="+mn-cs"/>
              </a:rPr>
              <a:pPr eaLnBrk="1" hangingPunct="1">
                <a:defRPr/>
              </a:pPr>
              <a:t>‹#›</a:t>
            </a:fld>
            <a:endParaRPr lang="en-US">
              <a:solidFill>
                <a:srgbClr val="000000"/>
              </a:solidFill>
              <a:cs typeface="+mn-cs"/>
            </a:endParaRPr>
          </a:p>
        </p:txBody>
      </p:sp>
    </p:spTree>
    <p:extLst>
      <p:ext uri="{BB962C8B-B14F-4D97-AF65-F5344CB8AC3E}">
        <p14:creationId xmlns:p14="http://schemas.microsoft.com/office/powerpoint/2010/main" val="918702306"/>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 id="2147484235" r:id="rId12"/>
    <p:sldLayoutId id="2147484236" r:id="rId13"/>
    <p:sldLayoutId id="2147484237"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609600" y="1600205"/>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DB525F7-F0B0-4862-A49C-5D76E24D7144}" type="slidenum">
              <a:rPr lang="en-US"/>
              <a:pPr>
                <a:defRPr/>
              </a:pPr>
              <a:t>‹#›</a:t>
            </a:fld>
            <a:endParaRPr lang="en-US"/>
          </a:p>
        </p:txBody>
      </p:sp>
    </p:spTree>
    <p:extLst>
      <p:ext uri="{BB962C8B-B14F-4D97-AF65-F5344CB8AC3E}">
        <p14:creationId xmlns:p14="http://schemas.microsoft.com/office/powerpoint/2010/main" val="2527185429"/>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 id="214748425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8790AA81-917D-47F7-8480-F756E8C07271}" type="slidenum">
              <a:rPr lang="en-US" altLang="en-US"/>
              <a:pPr>
                <a:defRPr/>
              </a:pPr>
              <a:t>‹#›</a:t>
            </a:fld>
            <a:endParaRPr lang="en-US" altLang="en-US"/>
          </a:p>
        </p:txBody>
      </p:sp>
    </p:spTree>
    <p:extLst>
      <p:ext uri="{BB962C8B-B14F-4D97-AF65-F5344CB8AC3E}">
        <p14:creationId xmlns:p14="http://schemas.microsoft.com/office/powerpoint/2010/main" val="288255415"/>
      </p:ext>
    </p:extLst>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46.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jpeg"/><Relationship Id="rId1" Type="http://schemas.openxmlformats.org/officeDocument/2006/relationships/slideLayout" Target="../slideLayouts/slideLayout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gif"/></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1.jpeg"/><Relationship Id="rId5" Type="http://schemas.openxmlformats.org/officeDocument/2006/relationships/image" Target="../media/image49.e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55.jpeg"/></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65.jpeg"/></Relationships>
</file>

<file path=ppt/slides/_rels/slide3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3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9798" y="0"/>
            <a:ext cx="13167360" cy="6858000"/>
          </a:xfrm>
          <a:prstGeom prst="rect">
            <a:avLst/>
          </a:prstGeom>
        </p:spPr>
      </p:pic>
      <p:sp>
        <p:nvSpPr>
          <p:cNvPr id="5" name="TextBox 4"/>
          <p:cNvSpPr txBox="1"/>
          <p:nvPr/>
        </p:nvSpPr>
        <p:spPr>
          <a:xfrm>
            <a:off x="3986074" y="2121763"/>
            <a:ext cx="4563122" cy="3046988"/>
          </a:xfrm>
          <a:prstGeom prst="rect">
            <a:avLst/>
          </a:prstGeom>
          <a:noFill/>
        </p:spPr>
        <p:txBody>
          <a:bodyPr wrap="square" rtlCol="0">
            <a:spAutoFit/>
          </a:bodyPr>
          <a:lstStyle/>
          <a:p>
            <a:pPr algn="ctr"/>
            <a:r>
              <a:rPr lang="en-US" sz="4800" dirty="0">
                <a:solidFill>
                  <a:schemeClr val="bg1">
                    <a:lumMod val="75000"/>
                  </a:schemeClr>
                </a:solidFill>
              </a:rPr>
              <a:t>An Introduction to Ecology</a:t>
            </a:r>
          </a:p>
          <a:p>
            <a:pPr algn="ctr"/>
            <a:endParaRPr lang="en-US" sz="4800" dirty="0">
              <a:solidFill>
                <a:schemeClr val="bg1">
                  <a:lumMod val="75000"/>
                </a:schemeClr>
              </a:solidFill>
            </a:endParaRPr>
          </a:p>
          <a:p>
            <a:pPr algn="ctr"/>
            <a:r>
              <a:rPr lang="en-US" sz="4800" dirty="0">
                <a:solidFill>
                  <a:schemeClr val="bg1">
                    <a:lumMod val="75000"/>
                  </a:schemeClr>
                </a:solidFill>
              </a:rPr>
              <a:t>John Blair</a:t>
            </a:r>
          </a:p>
        </p:txBody>
      </p:sp>
      <p:sp>
        <p:nvSpPr>
          <p:cNvPr id="2" name="TextBox 1"/>
          <p:cNvSpPr txBox="1"/>
          <p:nvPr/>
        </p:nvSpPr>
        <p:spPr>
          <a:xfrm>
            <a:off x="4542804" y="6297104"/>
            <a:ext cx="4155305" cy="461665"/>
          </a:xfrm>
          <a:prstGeom prst="rect">
            <a:avLst/>
          </a:prstGeom>
          <a:noFill/>
        </p:spPr>
        <p:txBody>
          <a:bodyPr wrap="none" rtlCol="0">
            <a:spAutoFit/>
          </a:bodyPr>
          <a:lstStyle/>
          <a:p>
            <a:r>
              <a:rPr lang="en-US" i="1" dirty="0">
                <a:solidFill>
                  <a:schemeClr val="bg1">
                    <a:lumMod val="90000"/>
                  </a:schemeClr>
                </a:solidFill>
              </a:rPr>
              <a:t>Illustrations by Ernst Haeckel</a:t>
            </a:r>
          </a:p>
        </p:txBody>
      </p:sp>
    </p:spTree>
    <p:extLst>
      <p:ext uri="{BB962C8B-B14F-4D97-AF65-F5344CB8AC3E}">
        <p14:creationId xmlns:p14="http://schemas.microsoft.com/office/powerpoint/2010/main" val="4211096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612742" y="856464"/>
            <a:ext cx="5712644"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Eugene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Times New Roman" panose="02020603050405020304" pitchFamily="18" charset="0"/>
              </a:rPr>
              <a:t>Odum</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 at the University of Georgia (1913-2002)</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Advocated for ecology as a rigorous, independent science with a focus on whole ecosystems</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1267" name="Rectangle 4"/>
          <p:cNvSpPr>
            <a:spLocks noChangeArrowheads="1"/>
          </p:cNvSpPr>
          <p:nvPr/>
        </p:nvSpPr>
        <p:spPr bwMode="auto">
          <a:xfrm>
            <a:off x="612742" y="323064"/>
            <a:ext cx="971903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 ecosystem concept changed the way many ecologists think about systems in nature</a:t>
            </a:r>
          </a:p>
        </p:txBody>
      </p:sp>
      <p:sp>
        <p:nvSpPr>
          <p:cNvPr id="11268" name="Text Box 2"/>
          <p:cNvSpPr txBox="1">
            <a:spLocks noChangeArrowheads="1"/>
          </p:cNvSpPr>
          <p:nvPr/>
        </p:nvSpPr>
        <p:spPr bwMode="auto">
          <a:xfrm>
            <a:off x="612742" y="4496029"/>
            <a:ext cx="1005948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1"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Ecosystem def</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 - any unit in nature that includes all organisms in a given area and their abiotic environment, interacting so that energy flows lead to biotic structure and material cycles (Eugene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Times New Roman" panose="02020603050405020304" pitchFamily="18" charset="0"/>
              </a:rPr>
              <a:t>Odum</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Times New Roman" panose="02020603050405020304" pitchFamily="18" charset="0"/>
              </a:rPr>
              <a:t> 1971).</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p:txBody>
      </p:sp>
      <p:pic>
        <p:nvPicPr>
          <p:cNvPr id="11269"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792503" y="922452"/>
            <a:ext cx="3430588" cy="3348038"/>
          </a:xfrm>
          <a:prstGeom prst="rect">
            <a:avLst/>
          </a:prstGeom>
          <a:noFill/>
          <a:ln>
            <a:noFill/>
          </a:ln>
          <a:effectLst>
            <a:softEdge rad="2286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extLst>
      <p:ext uri="{BB962C8B-B14F-4D97-AF65-F5344CB8AC3E}">
        <p14:creationId xmlns:p14="http://schemas.microsoft.com/office/powerpoint/2010/main" val="11628519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C:\My Pictures\green lake.bm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8675" y="0"/>
            <a:ext cx="4374173" cy="3063267"/>
          </a:xfrm>
          <a:prstGeom prst="rect">
            <a:avLst/>
          </a:prstGeom>
          <a:noFill/>
          <a:ln>
            <a:noFill/>
          </a:ln>
          <a:effectLst>
            <a:softEdge rad="2032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5"/>
          <p:cNvSpPr txBox="1">
            <a:spLocks noChangeArrowheads="1"/>
          </p:cNvSpPr>
          <p:nvPr/>
        </p:nvSpPr>
        <p:spPr bwMode="auto">
          <a:xfrm>
            <a:off x="5954616" y="760757"/>
            <a:ext cx="547538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en-US" altLang="en-US" sz="2800" dirty="0">
                <a:solidFill>
                  <a:srgbClr val="000000"/>
                </a:solidFill>
                <a:latin typeface="Arial" panose="020B0604020202020204" pitchFamily="34" charset="0"/>
                <a:cs typeface="Arial" panose="020B0604020202020204" pitchFamily="34" charset="0"/>
              </a:rPr>
              <a:t>Ecosystems come in a wide range of different sizes</a:t>
            </a:r>
          </a:p>
        </p:txBody>
      </p:sp>
      <p:sp>
        <p:nvSpPr>
          <p:cNvPr id="17413" name="TextBox 5"/>
          <p:cNvSpPr txBox="1">
            <a:spLocks noChangeArrowheads="1"/>
          </p:cNvSpPr>
          <p:nvPr/>
        </p:nvSpPr>
        <p:spPr bwMode="auto">
          <a:xfrm>
            <a:off x="484742" y="4961204"/>
            <a:ext cx="668723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None/>
            </a:pPr>
            <a:r>
              <a:rPr lang="en-US" altLang="en-US" sz="2800" dirty="0">
                <a:solidFill>
                  <a:srgbClr val="000000"/>
                </a:solidFill>
                <a:latin typeface="Arial" panose="020B0604020202020204" pitchFamily="34" charset="0"/>
                <a:cs typeface="Arial" panose="020B0604020202020204" pitchFamily="34" charset="0"/>
              </a:rPr>
              <a:t>Boundaries of some ecosystems are obvious and others are user-defined and depend on the questions being asked</a:t>
            </a:r>
          </a:p>
        </p:txBody>
      </p:sp>
      <p:pic>
        <p:nvPicPr>
          <p:cNvPr id="2" name="Picture 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92612" y="3261765"/>
            <a:ext cx="3439501" cy="3414303"/>
          </a:xfrm>
          <a:prstGeom prst="rect">
            <a:avLst/>
          </a:prstGeom>
        </p:spPr>
      </p:pic>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329630" y="2001611"/>
            <a:ext cx="4362678" cy="2672846"/>
          </a:xfrm>
          <a:prstGeom prst="rect">
            <a:avLst/>
          </a:prstGeom>
          <a:effectLst>
            <a:softEdge rad="203200"/>
          </a:effectLst>
        </p:spPr>
      </p:pic>
    </p:spTree>
    <p:extLst>
      <p:ext uri="{BB962C8B-B14F-4D97-AF65-F5344CB8AC3E}">
        <p14:creationId xmlns:p14="http://schemas.microsoft.com/office/powerpoint/2010/main" val="403020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email">
            <a:extLst>
              <a:ext uri="{28A0092B-C50C-407E-A947-70E740481C1C}">
                <a14:useLocalDpi xmlns:a14="http://schemas.microsoft.com/office/drawing/2010/main"/>
              </a:ext>
            </a:extLst>
          </a:blip>
          <a:srcRect b="2466"/>
          <a:stretch/>
        </p:blipFill>
        <p:spPr>
          <a:xfrm>
            <a:off x="5651653" y="182880"/>
            <a:ext cx="6210329" cy="6675120"/>
          </a:xfrm>
          <a:prstGeom prst="rect">
            <a:avLst/>
          </a:prstGeom>
        </p:spPr>
      </p:pic>
      <p:sp>
        <p:nvSpPr>
          <p:cNvPr id="4" name="Rectangle 3"/>
          <p:cNvSpPr/>
          <p:nvPr/>
        </p:nvSpPr>
        <p:spPr>
          <a:xfrm>
            <a:off x="627336" y="846188"/>
            <a:ext cx="5387873" cy="3416320"/>
          </a:xfrm>
          <a:prstGeom prst="rect">
            <a:avLst/>
          </a:prstGeom>
        </p:spPr>
        <p:txBody>
          <a:bodyPr wrap="square">
            <a:spAutoFit/>
          </a:bodyPr>
          <a:lstStyle/>
          <a:p>
            <a:r>
              <a:rPr lang="en-US" sz="3600" dirty="0">
                <a:cs typeface="Times New Roman" pitchFamily="18" charset="0"/>
              </a:rPr>
              <a:t>Ecology (and ecologists) is sometimes broken up by the level of organization focused on and the kinds of questions asked…</a:t>
            </a:r>
          </a:p>
        </p:txBody>
      </p:sp>
    </p:spTree>
    <p:extLst>
      <p:ext uri="{BB962C8B-B14F-4D97-AF65-F5344CB8AC3E}">
        <p14:creationId xmlns:p14="http://schemas.microsoft.com/office/powerpoint/2010/main" val="1534201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Rectangle 3"/>
          <p:cNvSpPr>
            <a:spLocks noGrp="1" noChangeArrowheads="1"/>
          </p:cNvSpPr>
          <p:nvPr>
            <p:ph type="body" idx="1"/>
          </p:nvPr>
        </p:nvSpPr>
        <p:spPr>
          <a:xfrm>
            <a:off x="508001" y="909894"/>
            <a:ext cx="10922000" cy="1660738"/>
          </a:xfrm>
        </p:spPr>
        <p:txBody>
          <a:bodyPr/>
          <a:lstStyle/>
          <a:p>
            <a:pPr marL="0" indent="0" eaLnBrk="1" hangingPunct="1">
              <a:buNone/>
            </a:pPr>
            <a:r>
              <a:rPr lang="en-US" sz="2800" b="1" dirty="0">
                <a:solidFill>
                  <a:srgbClr val="002060"/>
                </a:solidFill>
              </a:rPr>
              <a:t>Physiological ecology</a:t>
            </a:r>
            <a:r>
              <a:rPr lang="en-US" sz="2800" dirty="0"/>
              <a:t> </a:t>
            </a:r>
            <a:r>
              <a:rPr lang="en-US" sz="2800" dirty="0">
                <a:cs typeface="Times New Roman" pitchFamily="18" charset="0"/>
              </a:rPr>
              <a:t>- responses and adaptations of </a:t>
            </a:r>
            <a:r>
              <a:rPr lang="en-US" sz="2800" i="1" u="sng" dirty="0">
                <a:solidFill>
                  <a:srgbClr val="C00000"/>
                </a:solidFill>
                <a:cs typeface="Times New Roman" pitchFamily="18" charset="0"/>
              </a:rPr>
              <a:t>individual</a:t>
            </a:r>
            <a:r>
              <a:rPr lang="en-US" sz="2800" i="1" dirty="0">
                <a:solidFill>
                  <a:srgbClr val="C00000"/>
                </a:solidFill>
                <a:cs typeface="Times New Roman" pitchFamily="18" charset="0"/>
              </a:rPr>
              <a:t> </a:t>
            </a:r>
            <a:r>
              <a:rPr lang="en-US" sz="2800" i="1" u="sng" dirty="0">
                <a:solidFill>
                  <a:srgbClr val="C00000"/>
                </a:solidFill>
                <a:cs typeface="Times New Roman" pitchFamily="18" charset="0"/>
              </a:rPr>
              <a:t>organism</a:t>
            </a:r>
            <a:r>
              <a:rPr lang="en-US" sz="2800" i="1" dirty="0">
                <a:solidFill>
                  <a:srgbClr val="C00000"/>
                </a:solidFill>
                <a:cs typeface="Times New Roman" pitchFamily="18" charset="0"/>
              </a:rPr>
              <a:t> </a:t>
            </a:r>
            <a:r>
              <a:rPr lang="en-US" sz="2800" dirty="0">
                <a:cs typeface="Times New Roman" pitchFamily="18" charset="0"/>
              </a:rPr>
              <a:t>(form, physiology, behavior) to the </a:t>
            </a:r>
            <a:r>
              <a:rPr lang="en-US" sz="2800" u="sng" dirty="0">
                <a:cs typeface="Times New Roman" pitchFamily="18" charset="0"/>
              </a:rPr>
              <a:t>physical environment </a:t>
            </a:r>
            <a:r>
              <a:rPr lang="en-US" sz="2800" dirty="0">
                <a:cs typeface="Times New Roman" pitchFamily="18" charset="0"/>
              </a:rPr>
              <a:t>(temperature, light, water, nutrients)</a:t>
            </a:r>
            <a:endParaRPr lang="en-US" sz="2800" dirty="0"/>
          </a:p>
        </p:txBody>
      </p:sp>
      <p:sp>
        <p:nvSpPr>
          <p:cNvPr id="17412" name="Text Box 4"/>
          <p:cNvSpPr txBox="1">
            <a:spLocks noChangeArrowheads="1"/>
          </p:cNvSpPr>
          <p:nvPr/>
        </p:nvSpPr>
        <p:spPr bwMode="auto">
          <a:xfrm>
            <a:off x="457201" y="2801463"/>
            <a:ext cx="3099117" cy="3108543"/>
          </a:xfrm>
          <a:prstGeom prst="rect">
            <a:avLst/>
          </a:prstGeom>
          <a:noFill/>
          <a:ln w="9525">
            <a:noFill/>
            <a:miter lim="800000"/>
            <a:headEnd/>
            <a:tailEnd/>
          </a:ln>
        </p:spPr>
        <p:txBody>
          <a:bodyPr wrap="square">
            <a:spAutoFit/>
          </a:bodyPr>
          <a:lstStyle/>
          <a:p>
            <a:pPr>
              <a:spcAft>
                <a:spcPts val="1200"/>
              </a:spcAft>
            </a:pPr>
            <a:r>
              <a:rPr lang="en-US" sz="2800" dirty="0"/>
              <a:t>How does the </a:t>
            </a:r>
            <a:r>
              <a:rPr lang="en-US" sz="2800" i="1" dirty="0"/>
              <a:t>photosynthetic rate </a:t>
            </a:r>
            <a:r>
              <a:rPr lang="en-US" sz="2800" dirty="0"/>
              <a:t>of a big bluestem plant respond to different </a:t>
            </a:r>
            <a:r>
              <a:rPr lang="en-US" sz="2800" i="1" dirty="0"/>
              <a:t>light levels</a:t>
            </a:r>
            <a:r>
              <a:rPr lang="en-US" sz="2800" dirty="0"/>
              <a:t>?</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81664" y="4231370"/>
            <a:ext cx="4887450" cy="2345874"/>
          </a:xfrm>
          <a:prstGeom prst="rect">
            <a:avLst/>
          </a:prstGeom>
          <a:effectLst>
            <a:softEdge rad="228600"/>
          </a:effectLst>
        </p:spPr>
      </p:pic>
      <p:sp>
        <p:nvSpPr>
          <p:cNvPr id="7" name="Rectangle 2"/>
          <p:cNvSpPr txBox="1">
            <a:spLocks noChangeArrowheads="1"/>
          </p:cNvSpPr>
          <p:nvPr/>
        </p:nvSpPr>
        <p:spPr bwMode="auto">
          <a:xfrm>
            <a:off x="2939732" y="81219"/>
            <a:ext cx="6632575" cy="828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sz="3200" b="1" kern="0" dirty="0"/>
              <a:t>Ecology at the </a:t>
            </a:r>
            <a:r>
              <a:rPr lang="en-US" sz="3200" b="1" i="1" kern="0" dirty="0"/>
              <a:t>organism</a:t>
            </a:r>
            <a:r>
              <a:rPr lang="en-US" sz="3200" b="1" kern="0" dirty="0"/>
              <a:t> level</a:t>
            </a:r>
          </a:p>
        </p:txBody>
      </p:sp>
      <p:sp>
        <p:nvSpPr>
          <p:cNvPr id="8" name="TextBox 7">
            <a:extLst>
              <a:ext uri="{FF2B5EF4-FFF2-40B4-BE49-F238E27FC236}">
                <a16:creationId xmlns:a16="http://schemas.microsoft.com/office/drawing/2014/main" id="{8C180B5A-D943-45A9-A020-592D73F0A3C7}"/>
              </a:ext>
            </a:extLst>
          </p:cNvPr>
          <p:cNvSpPr txBox="1"/>
          <p:nvPr/>
        </p:nvSpPr>
        <p:spPr>
          <a:xfrm>
            <a:off x="7128582" y="2570632"/>
            <a:ext cx="4793615" cy="1384995"/>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rPr>
              <a:t>How does </a:t>
            </a:r>
            <a:r>
              <a:rPr kumimoji="0" lang="en-US" sz="2800" b="0" i="1" u="none" strike="noStrike" kern="1200" cap="none" spc="0" normalizeH="0" baseline="0" noProof="0" dirty="0">
                <a:ln>
                  <a:noFill/>
                </a:ln>
                <a:solidFill>
                  <a:srgbClr val="000000"/>
                </a:solidFill>
                <a:effectLst/>
                <a:uLnTx/>
                <a:uFillTx/>
                <a:latin typeface="Arial" pitchFamily="34" charset="0"/>
                <a:ea typeface="+mn-ea"/>
                <a:cs typeface="+mn-cs"/>
              </a:rPr>
              <a:t>water temperature </a:t>
            </a: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rPr>
              <a:t>affect the </a:t>
            </a:r>
            <a:r>
              <a:rPr kumimoji="0" lang="en-US" sz="2800" b="0" i="1" u="none" strike="noStrike" kern="1200" cap="none" spc="0" normalizeH="0" baseline="0" noProof="0" dirty="0">
                <a:ln>
                  <a:noFill/>
                </a:ln>
                <a:solidFill>
                  <a:srgbClr val="000000"/>
                </a:solidFill>
                <a:effectLst/>
                <a:uLnTx/>
                <a:uFillTx/>
                <a:latin typeface="Arial" pitchFamily="34" charset="0"/>
                <a:ea typeface="+mn-ea"/>
                <a:cs typeface="+mn-cs"/>
              </a:rPr>
              <a:t>metabolic rate </a:t>
            </a: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rPr>
              <a:t>of a </a:t>
            </a:r>
            <a:r>
              <a:rPr lang="en-US" sz="2800" dirty="0">
                <a:solidFill>
                  <a:srgbClr val="000000"/>
                </a:solidFill>
              </a:rPr>
              <a:t>s</a:t>
            </a:r>
            <a:r>
              <a:rPr kumimoji="0" lang="en-US" sz="2800" b="0" i="0" u="none" strike="noStrike" kern="1200" cap="none" spc="0" normalizeH="0" baseline="0" noProof="0" dirty="0" err="1">
                <a:ln>
                  <a:noFill/>
                </a:ln>
                <a:solidFill>
                  <a:srgbClr val="000000"/>
                </a:solidFill>
                <a:effectLst/>
                <a:uLnTx/>
                <a:uFillTx/>
                <a:latin typeface="Arial" pitchFamily="34" charset="0"/>
                <a:ea typeface="+mn-ea"/>
                <a:cs typeface="+mn-cs"/>
              </a:rPr>
              <a:t>outhern</a:t>
            </a: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rPr>
              <a:t> redbelly </a:t>
            </a:r>
            <a:r>
              <a:rPr lang="en-US" sz="2800" dirty="0">
                <a:solidFill>
                  <a:srgbClr val="000000"/>
                </a:solidFill>
              </a:rPr>
              <a:t>d</a:t>
            </a: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rPr>
              <a:t>ace?</a:t>
            </a:r>
          </a:p>
        </p:txBody>
      </p:sp>
      <p:pic>
        <p:nvPicPr>
          <p:cNvPr id="4" name="Picture 3">
            <a:extLst>
              <a:ext uri="{FF2B5EF4-FFF2-40B4-BE49-F238E27FC236}">
                <a16:creationId xmlns:a16="http://schemas.microsoft.com/office/drawing/2014/main" id="{142BBFFA-0B1B-4CA7-9E3F-926C1C0C4B9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978786" y="2488448"/>
            <a:ext cx="3657600" cy="4206240"/>
          </a:xfrm>
          <a:prstGeom prst="rect">
            <a:avLst/>
          </a:prstGeom>
          <a:effectLst>
            <a:softEdge rad="304800"/>
          </a:effec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5" name="Rectangle 3"/>
          <p:cNvSpPr>
            <a:spLocks noGrp="1" noChangeArrowheads="1"/>
          </p:cNvSpPr>
          <p:nvPr>
            <p:ph type="body" idx="1"/>
          </p:nvPr>
        </p:nvSpPr>
        <p:spPr>
          <a:xfrm>
            <a:off x="584200" y="837289"/>
            <a:ext cx="10604500" cy="1322388"/>
          </a:xfrm>
        </p:spPr>
        <p:txBody>
          <a:bodyPr/>
          <a:lstStyle/>
          <a:p>
            <a:pPr marL="0" indent="0" eaLnBrk="1" hangingPunct="1">
              <a:buNone/>
            </a:pPr>
            <a:r>
              <a:rPr lang="en-US" sz="2800" b="1" dirty="0">
                <a:solidFill>
                  <a:srgbClr val="002060"/>
                </a:solidFill>
              </a:rPr>
              <a:t>Population ecology</a:t>
            </a:r>
            <a:r>
              <a:rPr lang="en-US" sz="2800" dirty="0"/>
              <a:t> </a:t>
            </a:r>
            <a:r>
              <a:rPr lang="en-US" sz="2800" dirty="0">
                <a:cs typeface="Times New Roman" pitchFamily="18" charset="0"/>
              </a:rPr>
              <a:t>- focused on </a:t>
            </a:r>
            <a:r>
              <a:rPr lang="en-US" sz="2800" i="1" u="sng" dirty="0">
                <a:solidFill>
                  <a:srgbClr val="C00000"/>
                </a:solidFill>
                <a:cs typeface="Times New Roman" pitchFamily="18" charset="0"/>
              </a:rPr>
              <a:t>populations</a:t>
            </a:r>
            <a:r>
              <a:rPr lang="en-US" sz="2800" dirty="0">
                <a:cs typeface="Times New Roman" pitchFamily="18" charset="0"/>
              </a:rPr>
              <a:t>, and the factors that affect their </a:t>
            </a:r>
            <a:r>
              <a:rPr lang="en-US" sz="2800" u="sng" dirty="0">
                <a:cs typeface="Times New Roman" pitchFamily="18" charset="0"/>
              </a:rPr>
              <a:t>distribution and abundance</a:t>
            </a:r>
            <a:r>
              <a:rPr lang="en-US" sz="2800" dirty="0">
                <a:cs typeface="Times New Roman" pitchFamily="18" charset="0"/>
              </a:rPr>
              <a:t> (births, deaths, immigration/emigration) and their </a:t>
            </a:r>
            <a:r>
              <a:rPr lang="en-US" sz="2800" u="sng" dirty="0">
                <a:cs typeface="Times New Roman" pitchFamily="18" charset="0"/>
              </a:rPr>
              <a:t>evolution</a:t>
            </a:r>
            <a:r>
              <a:rPr lang="en-US" sz="2800" dirty="0">
                <a:cs typeface="Times New Roman" pitchFamily="18" charset="0"/>
              </a:rPr>
              <a:t> (change over time).</a:t>
            </a:r>
          </a:p>
          <a:p>
            <a:pPr marL="0" indent="0" eaLnBrk="1" hangingPunct="1">
              <a:buNone/>
            </a:pPr>
            <a:endParaRPr lang="en-US" sz="2800" dirty="0">
              <a:cs typeface="Times New Roman" pitchFamily="18" charset="0"/>
            </a:endParaRPr>
          </a:p>
        </p:txBody>
      </p:sp>
      <p:sp>
        <p:nvSpPr>
          <p:cNvPr id="18436" name="Text Box 4"/>
          <p:cNvSpPr txBox="1">
            <a:spLocks noChangeArrowheads="1"/>
          </p:cNvSpPr>
          <p:nvPr/>
        </p:nvSpPr>
        <p:spPr bwMode="auto">
          <a:xfrm>
            <a:off x="299538" y="2511176"/>
            <a:ext cx="5021762" cy="1815882"/>
          </a:xfrm>
          <a:prstGeom prst="rect">
            <a:avLst/>
          </a:prstGeom>
          <a:noFill/>
          <a:ln w="9525">
            <a:noFill/>
            <a:miter lim="800000"/>
            <a:headEnd/>
            <a:tailEnd/>
          </a:ln>
        </p:spPr>
        <p:txBody>
          <a:bodyPr wrap="square">
            <a:spAutoFit/>
          </a:bodyPr>
          <a:lstStyle/>
          <a:p>
            <a:pPr>
              <a:spcAft>
                <a:spcPts val="1200"/>
              </a:spcAft>
            </a:pPr>
            <a:r>
              <a:rPr lang="en-US" sz="2800" dirty="0"/>
              <a:t>How do changes in </a:t>
            </a:r>
            <a:r>
              <a:rPr lang="en-US" sz="2800" i="1" dirty="0"/>
              <a:t>birth rates and death rates</a:t>
            </a:r>
            <a:r>
              <a:rPr lang="en-US" sz="2800" dirty="0"/>
              <a:t> of deer mice alter </a:t>
            </a:r>
            <a:r>
              <a:rPr lang="en-US" sz="2800" i="1" dirty="0"/>
              <a:t>population size </a:t>
            </a:r>
            <a:r>
              <a:rPr lang="en-US" sz="2800" dirty="0"/>
              <a:t>(numbers) across years?</a:t>
            </a:r>
          </a:p>
        </p:txBody>
      </p:sp>
      <p:pic>
        <p:nvPicPr>
          <p:cNvPr id="18437" name="Picture 7"/>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2817" y="4418629"/>
            <a:ext cx="3266257" cy="2167642"/>
          </a:xfrm>
          <a:prstGeom prst="rect">
            <a:avLst/>
          </a:prstGeom>
          <a:noFill/>
          <a:ln w="9525">
            <a:noFill/>
            <a:miter lim="800000"/>
            <a:headEnd/>
            <a:tailEnd/>
          </a:ln>
          <a:effectLst>
            <a:softEdge rad="165100"/>
          </a:effectLst>
        </p:spPr>
      </p:pic>
      <p:pic>
        <p:nvPicPr>
          <p:cNvPr id="18438"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194800" y="2172073"/>
            <a:ext cx="2844800" cy="4267198"/>
          </a:xfrm>
          <a:prstGeom prst="rect">
            <a:avLst/>
          </a:prstGeom>
          <a:noFill/>
          <a:ln w="9525">
            <a:noFill/>
            <a:miter lim="800000"/>
            <a:headEnd/>
            <a:tailEnd/>
          </a:ln>
          <a:effectLst>
            <a:softEdge rad="203200"/>
          </a:effectLst>
        </p:spPr>
      </p:pic>
      <p:sp>
        <p:nvSpPr>
          <p:cNvPr id="9" name="Rectangle 2">
            <a:extLst>
              <a:ext uri="{FF2B5EF4-FFF2-40B4-BE49-F238E27FC236}">
                <a16:creationId xmlns:a16="http://schemas.microsoft.com/office/drawing/2014/main" id="{F4949FC3-098F-4A58-ACC7-B2B347D1BF58}"/>
              </a:ext>
            </a:extLst>
          </p:cNvPr>
          <p:cNvSpPr txBox="1">
            <a:spLocks noChangeArrowheads="1"/>
          </p:cNvSpPr>
          <p:nvPr/>
        </p:nvSpPr>
        <p:spPr bwMode="auto">
          <a:xfrm>
            <a:off x="2939732" y="81219"/>
            <a:ext cx="6632575" cy="828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sz="3200" b="1" kern="0" dirty="0"/>
              <a:t>Ecology at the </a:t>
            </a:r>
            <a:r>
              <a:rPr lang="en-US" sz="3200" b="1" i="1" kern="0" dirty="0"/>
              <a:t>population</a:t>
            </a:r>
            <a:r>
              <a:rPr lang="en-US" sz="3200" b="1" kern="0" dirty="0"/>
              <a:t> level</a:t>
            </a:r>
          </a:p>
        </p:txBody>
      </p:sp>
      <p:sp>
        <p:nvSpPr>
          <p:cNvPr id="11" name="TextBox 10">
            <a:extLst>
              <a:ext uri="{FF2B5EF4-FFF2-40B4-BE49-F238E27FC236}">
                <a16:creationId xmlns:a16="http://schemas.microsoft.com/office/drawing/2014/main" id="{B6F1335D-ED08-4807-AC8F-37B7BA11530C}"/>
              </a:ext>
            </a:extLst>
          </p:cNvPr>
          <p:cNvSpPr txBox="1"/>
          <p:nvPr/>
        </p:nvSpPr>
        <p:spPr>
          <a:xfrm>
            <a:off x="6096000" y="2481281"/>
            <a:ext cx="2844801" cy="353943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rPr>
              <a:t>Is seed production or tillering (asexual </a:t>
            </a:r>
            <a:r>
              <a:rPr kumimoji="0" lang="en-US" sz="2800" b="0" i="1" u="none" strike="noStrike" kern="1200" cap="none" spc="0" normalizeH="0" baseline="0" noProof="0" dirty="0">
                <a:ln>
                  <a:noFill/>
                </a:ln>
                <a:solidFill>
                  <a:srgbClr val="000000"/>
                </a:solidFill>
                <a:effectLst/>
                <a:uLnTx/>
                <a:uFillTx/>
                <a:latin typeface="Arial" pitchFamily="34" charset="0"/>
                <a:ea typeface="+mn-ea"/>
                <a:cs typeface="+mn-cs"/>
              </a:rPr>
              <a:t>reproduction</a:t>
            </a: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rPr>
              <a:t>) more important for predicting </a:t>
            </a:r>
            <a:r>
              <a:rPr lang="en-US" sz="2800" dirty="0">
                <a:solidFill>
                  <a:srgbClr val="000000"/>
                </a:solidFill>
              </a:rPr>
              <a:t>big bluestem </a:t>
            </a:r>
            <a:r>
              <a:rPr lang="en-US" sz="2800" i="1" dirty="0">
                <a:solidFill>
                  <a:srgbClr val="000000"/>
                </a:solidFill>
              </a:rPr>
              <a:t>abundance</a:t>
            </a:r>
            <a:r>
              <a:rPr lang="en-US" sz="2800" dirty="0">
                <a:solidFill>
                  <a:srgbClr val="000000"/>
                </a:solidFill>
              </a:rPr>
              <a:t>?</a:t>
            </a:r>
            <a:endPar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838200" y="914401"/>
            <a:ext cx="9664337" cy="1465263"/>
          </a:xfrm>
        </p:spPr>
        <p:txBody>
          <a:bodyPr/>
          <a:lstStyle/>
          <a:p>
            <a:pPr marL="0" indent="0" eaLnBrk="1" hangingPunct="1">
              <a:buNone/>
            </a:pPr>
            <a:r>
              <a:rPr lang="en-US" sz="2800" b="1" dirty="0">
                <a:solidFill>
                  <a:srgbClr val="002060"/>
                </a:solidFill>
              </a:rPr>
              <a:t>Community ecology</a:t>
            </a:r>
            <a:r>
              <a:rPr lang="en-US" sz="2800" dirty="0">
                <a:solidFill>
                  <a:srgbClr val="002060"/>
                </a:solidFill>
              </a:rPr>
              <a:t> </a:t>
            </a:r>
            <a:r>
              <a:rPr lang="en-US" sz="2800" dirty="0">
                <a:cs typeface="Times New Roman" pitchFamily="18" charset="0"/>
              </a:rPr>
              <a:t>– focuses on </a:t>
            </a:r>
            <a:r>
              <a:rPr lang="en-US" sz="2800" i="1" u="sng" dirty="0">
                <a:solidFill>
                  <a:srgbClr val="C00000"/>
                </a:solidFill>
                <a:cs typeface="Times New Roman" pitchFamily="18" charset="0"/>
              </a:rPr>
              <a:t>groups of more than one species</a:t>
            </a:r>
            <a:r>
              <a:rPr lang="en-US" sz="2800" dirty="0">
                <a:cs typeface="Times New Roman" pitchFamily="18" charset="0"/>
              </a:rPr>
              <a:t>, how those species </a:t>
            </a:r>
            <a:r>
              <a:rPr lang="en-US" sz="2800" u="sng" dirty="0">
                <a:cs typeface="Times New Roman" pitchFamily="18" charset="0"/>
              </a:rPr>
              <a:t>interact </a:t>
            </a:r>
            <a:r>
              <a:rPr lang="en-US" sz="2800" dirty="0">
                <a:cs typeface="Times New Roman" pitchFamily="18" charset="0"/>
              </a:rPr>
              <a:t>(e.g., competition, mutualism, exploitation), and their </a:t>
            </a:r>
            <a:r>
              <a:rPr lang="en-US" sz="2800" u="sng" dirty="0">
                <a:cs typeface="Times New Roman" pitchFamily="18" charset="0"/>
              </a:rPr>
              <a:t>biodiversity</a:t>
            </a:r>
            <a:endParaRPr lang="en-US" sz="2800" dirty="0">
              <a:cs typeface="Times New Roman" pitchFamily="18" charset="0"/>
            </a:endParaRPr>
          </a:p>
          <a:p>
            <a:pPr marL="0" indent="0" eaLnBrk="1" hangingPunct="1">
              <a:buNone/>
            </a:pPr>
            <a:endParaRPr lang="en-US" sz="2800" dirty="0"/>
          </a:p>
        </p:txBody>
      </p:sp>
      <p:sp>
        <p:nvSpPr>
          <p:cNvPr id="19460" name="Text Box 4"/>
          <p:cNvSpPr txBox="1">
            <a:spLocks noChangeArrowheads="1"/>
          </p:cNvSpPr>
          <p:nvPr/>
        </p:nvSpPr>
        <p:spPr bwMode="auto">
          <a:xfrm>
            <a:off x="9136287" y="2399319"/>
            <a:ext cx="2692399" cy="3970318"/>
          </a:xfrm>
          <a:prstGeom prst="rect">
            <a:avLst/>
          </a:prstGeom>
          <a:noFill/>
          <a:ln w="9525">
            <a:noFill/>
            <a:miter lim="800000"/>
            <a:headEnd/>
            <a:tailEnd/>
          </a:ln>
        </p:spPr>
        <p:txBody>
          <a:bodyPr wrap="square">
            <a:spAutoFit/>
          </a:bodyPr>
          <a:lstStyle/>
          <a:p>
            <a:pPr>
              <a:spcAft>
                <a:spcPts val="1200"/>
              </a:spcAft>
            </a:pPr>
            <a:r>
              <a:rPr lang="en-US" sz="2800" dirty="0"/>
              <a:t>How does bison grazing affect the </a:t>
            </a:r>
            <a:r>
              <a:rPr lang="en-US" sz="2800" i="1" dirty="0"/>
              <a:t>composition and diversity </a:t>
            </a:r>
            <a:r>
              <a:rPr lang="en-US" sz="2800" dirty="0"/>
              <a:t>of plant species and insect herbivores in a grassland?</a:t>
            </a:r>
          </a:p>
        </p:txBody>
      </p:sp>
      <p:sp>
        <p:nvSpPr>
          <p:cNvPr id="7" name="Rectangle 2">
            <a:extLst>
              <a:ext uri="{FF2B5EF4-FFF2-40B4-BE49-F238E27FC236}">
                <a16:creationId xmlns:a16="http://schemas.microsoft.com/office/drawing/2014/main" id="{27149041-3420-4D0C-B7DA-7C2A2D53C896}"/>
              </a:ext>
            </a:extLst>
          </p:cNvPr>
          <p:cNvSpPr txBox="1">
            <a:spLocks noChangeArrowheads="1"/>
          </p:cNvSpPr>
          <p:nvPr/>
        </p:nvSpPr>
        <p:spPr bwMode="auto">
          <a:xfrm>
            <a:off x="2939732" y="85726"/>
            <a:ext cx="6632575" cy="828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sz="3200" b="1" kern="0" dirty="0"/>
              <a:t>Ecology at the </a:t>
            </a:r>
            <a:r>
              <a:rPr lang="en-US" sz="3200" b="1" i="1" kern="0" dirty="0"/>
              <a:t>population</a:t>
            </a:r>
            <a:r>
              <a:rPr lang="en-US" sz="3200" b="1" kern="0" dirty="0"/>
              <a:t> level</a:t>
            </a:r>
          </a:p>
        </p:txBody>
      </p:sp>
      <p:sp>
        <p:nvSpPr>
          <p:cNvPr id="9" name="TextBox 8">
            <a:extLst>
              <a:ext uri="{FF2B5EF4-FFF2-40B4-BE49-F238E27FC236}">
                <a16:creationId xmlns:a16="http://schemas.microsoft.com/office/drawing/2014/main" id="{ABBA7395-D342-43C6-A7B6-CB0B35A2F14F}"/>
              </a:ext>
            </a:extLst>
          </p:cNvPr>
          <p:cNvSpPr txBox="1"/>
          <p:nvPr/>
        </p:nvSpPr>
        <p:spPr>
          <a:xfrm>
            <a:off x="377913" y="2579689"/>
            <a:ext cx="2461081" cy="353943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rPr>
              <a:t>Does the presence of bison alter the </a:t>
            </a:r>
            <a:r>
              <a:rPr kumimoji="0" lang="en-US" sz="2800" b="0" i="1" u="none" strike="noStrike" kern="1200" cap="none" spc="0" normalizeH="0" baseline="0" noProof="0" dirty="0">
                <a:ln>
                  <a:noFill/>
                </a:ln>
                <a:solidFill>
                  <a:srgbClr val="000000"/>
                </a:solidFill>
                <a:effectLst/>
                <a:uLnTx/>
                <a:uFillTx/>
                <a:latin typeface="Arial" pitchFamily="34" charset="0"/>
                <a:ea typeface="+mn-ea"/>
                <a:cs typeface="+mn-cs"/>
              </a:rPr>
              <a:t>competition</a:t>
            </a:r>
            <a:r>
              <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rPr>
              <a:t> between species of grasses and forbs?</a:t>
            </a:r>
          </a:p>
        </p:txBody>
      </p:sp>
      <p:pic>
        <p:nvPicPr>
          <p:cNvPr id="3" name="Picture 2">
            <a:extLst>
              <a:ext uri="{FF2B5EF4-FFF2-40B4-BE49-F238E27FC236}">
                <a16:creationId xmlns:a16="http://schemas.microsoft.com/office/drawing/2014/main" id="{1F5C9BD1-2E59-47A0-B6A8-F11B975E322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36949" y="2579689"/>
            <a:ext cx="5397501" cy="3609579"/>
          </a:xfrm>
          <a:prstGeom prst="rect">
            <a:avLst/>
          </a:prstGeom>
          <a:effectLst>
            <a:softEdge rad="139700"/>
          </a:effec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774701" y="914400"/>
            <a:ext cx="10328728" cy="1608138"/>
          </a:xfrm>
        </p:spPr>
        <p:txBody>
          <a:bodyPr/>
          <a:lstStyle/>
          <a:p>
            <a:pPr marL="0" indent="0" eaLnBrk="1" hangingPunct="1">
              <a:buNone/>
            </a:pPr>
            <a:r>
              <a:rPr lang="en-US" sz="2800" b="1" dirty="0">
                <a:solidFill>
                  <a:srgbClr val="002060"/>
                </a:solidFill>
              </a:rPr>
              <a:t>Ecosystem ecology</a:t>
            </a:r>
            <a:r>
              <a:rPr lang="en-US" sz="2800" dirty="0">
                <a:solidFill>
                  <a:srgbClr val="002060"/>
                </a:solidFill>
              </a:rPr>
              <a:t> </a:t>
            </a:r>
            <a:r>
              <a:rPr lang="en-US" sz="2800" dirty="0">
                <a:cs typeface="Times New Roman" pitchFamily="18" charset="0"/>
              </a:rPr>
              <a:t>–focuses on </a:t>
            </a:r>
            <a:r>
              <a:rPr lang="en-US" sz="2800" i="1" u="sng" dirty="0">
                <a:solidFill>
                  <a:srgbClr val="C00000"/>
                </a:solidFill>
                <a:cs typeface="Times New Roman" pitchFamily="18" charset="0"/>
              </a:rPr>
              <a:t>transformations and movement of energy, biomass, nutrients, and water</a:t>
            </a:r>
            <a:r>
              <a:rPr lang="en-US" sz="2800" dirty="0">
                <a:cs typeface="Times New Roman" pitchFamily="18" charset="0"/>
              </a:rPr>
              <a:t>, often  among living and non-living components; energy and matter are “</a:t>
            </a:r>
            <a:r>
              <a:rPr lang="en-US" sz="2800" u="sng" dirty="0">
                <a:cs typeface="Times New Roman" pitchFamily="18" charset="0"/>
              </a:rPr>
              <a:t>common currencies</a:t>
            </a:r>
            <a:r>
              <a:rPr lang="en-US" sz="2800" dirty="0">
                <a:cs typeface="Times New Roman" pitchFamily="18" charset="0"/>
              </a:rPr>
              <a:t>”) to compare/contrast ecosystems.</a:t>
            </a:r>
            <a:endParaRPr lang="en-US" sz="2800" dirty="0"/>
          </a:p>
        </p:txBody>
      </p:sp>
      <p:sp>
        <p:nvSpPr>
          <p:cNvPr id="20484" name="Text Box 4"/>
          <p:cNvSpPr txBox="1">
            <a:spLocks noChangeArrowheads="1"/>
          </p:cNvSpPr>
          <p:nvPr/>
        </p:nvSpPr>
        <p:spPr bwMode="auto">
          <a:xfrm>
            <a:off x="774701" y="3228880"/>
            <a:ext cx="7115534" cy="2831544"/>
          </a:xfrm>
          <a:prstGeom prst="rect">
            <a:avLst/>
          </a:prstGeom>
          <a:noFill/>
          <a:ln w="9525">
            <a:noFill/>
            <a:miter lim="800000"/>
            <a:headEnd/>
            <a:tailEnd/>
          </a:ln>
        </p:spPr>
        <p:txBody>
          <a:bodyPr wrap="square">
            <a:spAutoFit/>
          </a:bodyPr>
          <a:lstStyle/>
          <a:p>
            <a:pPr>
              <a:spcAft>
                <a:spcPts val="1200"/>
              </a:spcAft>
            </a:pPr>
            <a:r>
              <a:rPr lang="en-US" sz="2800" dirty="0"/>
              <a:t>What controls the exchange of CO</a:t>
            </a:r>
            <a:r>
              <a:rPr lang="en-US" sz="2800" baseline="-25000" dirty="0"/>
              <a:t>2</a:t>
            </a:r>
            <a:r>
              <a:rPr lang="en-US" sz="2800" dirty="0"/>
              <a:t> between a forest and the atmosphere? How much C is stored in this forest and where? </a:t>
            </a:r>
          </a:p>
          <a:p>
            <a:pPr>
              <a:spcAft>
                <a:spcPts val="1200"/>
              </a:spcAft>
            </a:pPr>
            <a:r>
              <a:rPr lang="en-US" sz="2800" dirty="0"/>
              <a:t>Will warmer temperatures change the movement of water through the forest? Or the balance of CO</a:t>
            </a:r>
            <a:r>
              <a:rPr lang="en-US" sz="2800" baseline="-25000" dirty="0"/>
              <a:t>2</a:t>
            </a:r>
            <a:r>
              <a:rPr lang="en-US" sz="2800" dirty="0"/>
              <a:t> uptake and release?</a:t>
            </a:r>
          </a:p>
        </p:txBody>
      </p:sp>
      <p:pic>
        <p:nvPicPr>
          <p:cNvPr id="20485"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467425" y="2657636"/>
            <a:ext cx="3146398" cy="4196200"/>
          </a:xfrm>
          <a:prstGeom prst="rect">
            <a:avLst/>
          </a:prstGeom>
          <a:noFill/>
          <a:ln w="9525">
            <a:noFill/>
            <a:miter lim="800000"/>
            <a:headEnd/>
            <a:tailEnd/>
          </a:ln>
          <a:effectLst>
            <a:softEdge rad="165100"/>
          </a:effectLst>
        </p:spPr>
      </p:pic>
      <p:sp>
        <p:nvSpPr>
          <p:cNvPr id="6" name="Rectangle 2">
            <a:extLst>
              <a:ext uri="{FF2B5EF4-FFF2-40B4-BE49-F238E27FC236}">
                <a16:creationId xmlns:a16="http://schemas.microsoft.com/office/drawing/2014/main" id="{A3BB3D5D-44C3-489C-B54B-7A5DA91DC0DC}"/>
              </a:ext>
            </a:extLst>
          </p:cNvPr>
          <p:cNvSpPr txBox="1">
            <a:spLocks noChangeArrowheads="1"/>
          </p:cNvSpPr>
          <p:nvPr/>
        </p:nvSpPr>
        <p:spPr bwMode="auto">
          <a:xfrm>
            <a:off x="2939732" y="85726"/>
            <a:ext cx="6632575" cy="828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sz="3200" b="1" kern="0" dirty="0"/>
              <a:t>Ecology at the </a:t>
            </a:r>
            <a:r>
              <a:rPr lang="en-US" sz="3200" b="1" i="1" kern="0" dirty="0"/>
              <a:t>ecosystem</a:t>
            </a:r>
            <a:r>
              <a:rPr lang="en-US" sz="3200" b="1" kern="0" dirty="0"/>
              <a:t> level</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69879" y="2286000"/>
            <a:ext cx="3593041" cy="2194560"/>
          </a:xfrm>
          <a:prstGeom prst="rect">
            <a:avLst/>
          </a:prstGeom>
        </p:spPr>
      </p:pic>
      <p:sp>
        <p:nvSpPr>
          <p:cNvPr id="4" name="Rectangle 2">
            <a:extLst>
              <a:ext uri="{FF2B5EF4-FFF2-40B4-BE49-F238E27FC236}">
                <a16:creationId xmlns:a16="http://schemas.microsoft.com/office/drawing/2014/main" id="{A3BB3D5D-44C3-489C-B54B-7A5DA91DC0DC}"/>
              </a:ext>
            </a:extLst>
          </p:cNvPr>
          <p:cNvSpPr txBox="1">
            <a:spLocks noChangeArrowheads="1"/>
          </p:cNvSpPr>
          <p:nvPr/>
        </p:nvSpPr>
        <p:spPr bwMode="auto">
          <a:xfrm>
            <a:off x="2939732" y="85726"/>
            <a:ext cx="6632575" cy="82867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lgn="l" eaLnBrk="1" hangingPunct="1"/>
            <a:r>
              <a:rPr lang="en-US" sz="3200" b="1" kern="0" dirty="0"/>
              <a:t>Ecology at the </a:t>
            </a:r>
            <a:r>
              <a:rPr lang="en-US" sz="3200" b="1" i="1" kern="0" dirty="0"/>
              <a:t>global</a:t>
            </a:r>
            <a:r>
              <a:rPr lang="en-US" sz="3200" b="1" kern="0" dirty="0"/>
              <a:t> level</a:t>
            </a:r>
          </a:p>
        </p:txBody>
      </p:sp>
      <p:sp>
        <p:nvSpPr>
          <p:cNvPr id="5" name="Rectangle 3"/>
          <p:cNvSpPr txBox="1">
            <a:spLocks noChangeArrowheads="1"/>
          </p:cNvSpPr>
          <p:nvPr/>
        </p:nvSpPr>
        <p:spPr bwMode="auto">
          <a:xfrm>
            <a:off x="741651" y="796132"/>
            <a:ext cx="10328728" cy="16081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pPr>
            <a:r>
              <a:rPr lang="en-US" sz="2800" b="1" kern="0" dirty="0">
                <a:solidFill>
                  <a:srgbClr val="002060"/>
                </a:solidFill>
              </a:rPr>
              <a:t>Global ecology</a:t>
            </a:r>
            <a:r>
              <a:rPr lang="en-US" sz="2800" kern="0" dirty="0">
                <a:solidFill>
                  <a:srgbClr val="002060"/>
                </a:solidFill>
              </a:rPr>
              <a:t> </a:t>
            </a:r>
            <a:r>
              <a:rPr lang="en-US" sz="2800" kern="0" dirty="0">
                <a:cs typeface="Times New Roman" pitchFamily="18" charset="0"/>
              </a:rPr>
              <a:t>–focuses on understanding the Earth system - </a:t>
            </a:r>
            <a:r>
              <a:rPr lang="en-US" sz="2800" dirty="0"/>
              <a:t>the entirety of life (animals, plants, microbes) and life-support systems (air, water, and soil) on the Earth.</a:t>
            </a:r>
            <a:endParaRPr lang="en-US" sz="2800" kern="0" dirty="0"/>
          </a:p>
        </p:txBody>
      </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662395" y="4320770"/>
            <a:ext cx="4428023" cy="2395178"/>
          </a:xfrm>
          <a:prstGeom prst="rect">
            <a:avLst/>
          </a:prstGeom>
          <a:effectLst>
            <a:softEdge rad="101600"/>
          </a:effectLst>
        </p:spPr>
      </p:pic>
      <p:sp>
        <p:nvSpPr>
          <p:cNvPr id="8" name="TextBox 7">
            <a:extLst>
              <a:ext uri="{FF2B5EF4-FFF2-40B4-BE49-F238E27FC236}">
                <a16:creationId xmlns:a16="http://schemas.microsoft.com/office/drawing/2014/main" id="{ABBA7395-D342-43C6-A7B6-CB0B35A2F14F}"/>
              </a:ext>
            </a:extLst>
          </p:cNvPr>
          <p:cNvSpPr txBox="1"/>
          <p:nvPr/>
        </p:nvSpPr>
        <p:spPr>
          <a:xfrm>
            <a:off x="346676" y="2576972"/>
            <a:ext cx="3631435" cy="3924151"/>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ts val="1800"/>
              </a:spcAft>
              <a:buClrTx/>
              <a:buSzTx/>
              <a:buFontTx/>
              <a:buNone/>
              <a:tabLst/>
              <a:defRPr/>
            </a:pPr>
            <a:r>
              <a:rPr kumimoji="0" lang="en-US" sz="2600" b="0" i="0" u="none" strike="noStrike" kern="1200" cap="none" spc="0" normalizeH="0" baseline="0" noProof="0" dirty="0">
                <a:ln>
                  <a:noFill/>
                </a:ln>
                <a:solidFill>
                  <a:srgbClr val="000000"/>
                </a:solidFill>
                <a:effectLst/>
                <a:uLnTx/>
                <a:uFillTx/>
              </a:rPr>
              <a:t>How </a:t>
            </a:r>
            <a:r>
              <a:rPr lang="en-US" sz="2600" dirty="0">
                <a:solidFill>
                  <a:srgbClr val="000000"/>
                </a:solidFill>
              </a:rPr>
              <a:t>do changes in land use alter </a:t>
            </a:r>
            <a:r>
              <a:rPr kumimoji="0" lang="en-US" sz="2600" b="0" i="0" u="none" strike="noStrike" kern="1200" cap="none" spc="0" normalizeH="0" noProof="0" dirty="0">
                <a:ln>
                  <a:noFill/>
                </a:ln>
                <a:solidFill>
                  <a:srgbClr val="000000"/>
                </a:solidFill>
                <a:effectLst/>
                <a:uLnTx/>
                <a:uFillTx/>
              </a:rPr>
              <a:t>atmospheric chemistry and global climate?</a:t>
            </a:r>
          </a:p>
          <a:p>
            <a:pPr marL="0" marR="0" lvl="0" indent="0" algn="l" defTabSz="914400" rtl="0" eaLnBrk="1" fontAlgn="base" latinLnBrk="0" hangingPunct="1">
              <a:lnSpc>
                <a:spcPct val="100000"/>
              </a:lnSpc>
              <a:spcBef>
                <a:spcPct val="0"/>
              </a:spcBef>
              <a:spcAft>
                <a:spcPts val="1800"/>
              </a:spcAft>
              <a:buClrTx/>
              <a:buSzTx/>
              <a:buFontTx/>
              <a:buNone/>
              <a:tabLst/>
              <a:defRPr/>
            </a:pPr>
            <a:r>
              <a:rPr lang="en-US" sz="2600" baseline="0" dirty="0">
                <a:solidFill>
                  <a:srgbClr val="000000"/>
                </a:solidFill>
              </a:rPr>
              <a:t>How does dust from NE Africa alter productivity of tropical forests in South</a:t>
            </a:r>
            <a:r>
              <a:rPr lang="en-US" sz="2600" dirty="0">
                <a:solidFill>
                  <a:srgbClr val="000000"/>
                </a:solidFill>
              </a:rPr>
              <a:t> America</a:t>
            </a:r>
            <a:r>
              <a:rPr lang="en-US" sz="2600" baseline="0" dirty="0">
                <a:solidFill>
                  <a:srgbClr val="000000"/>
                </a:solidFill>
              </a:rPr>
              <a:t>?</a:t>
            </a:r>
            <a:endParaRPr kumimoji="0" lang="en-US" sz="2600" b="0" i="0" u="none" strike="noStrike" kern="1200" cap="none" spc="0" normalizeH="0" baseline="0" noProof="0" dirty="0">
              <a:ln>
                <a:noFill/>
              </a:ln>
              <a:solidFill>
                <a:srgbClr val="000000"/>
              </a:solidFill>
              <a:effectLst/>
              <a:uLnTx/>
              <a:uFillTx/>
            </a:endParaRPr>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77586" y="4539047"/>
            <a:ext cx="2985570" cy="2236778"/>
          </a:xfrm>
          <a:prstGeom prst="rect">
            <a:avLst/>
          </a:prstGeom>
          <a:effectLst>
            <a:softEdge rad="114300"/>
          </a:effectLst>
        </p:spPr>
      </p:pic>
      <p:pic>
        <p:nvPicPr>
          <p:cNvPr id="10" name="Picture 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495509" y="1972524"/>
            <a:ext cx="4696491" cy="2348246"/>
          </a:xfrm>
          <a:prstGeom prst="rect">
            <a:avLst/>
          </a:prstGeom>
        </p:spPr>
      </p:pic>
    </p:spTree>
    <p:extLst>
      <p:ext uri="{BB962C8B-B14F-4D97-AF65-F5344CB8AC3E}">
        <p14:creationId xmlns:p14="http://schemas.microsoft.com/office/powerpoint/2010/main" val="16540823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612311" y="82494"/>
            <a:ext cx="9058569" cy="1143000"/>
          </a:xfrm>
        </p:spPr>
        <p:txBody>
          <a:bodyPr/>
          <a:lstStyle/>
          <a:p>
            <a:pPr algn="l" eaLnBrk="1" hangingPunct="1"/>
            <a:r>
              <a:rPr lang="en-US" sz="3200" dirty="0"/>
              <a:t>How do ecologists go about “doing ecology”?</a:t>
            </a:r>
          </a:p>
        </p:txBody>
      </p:sp>
      <p:sp>
        <p:nvSpPr>
          <p:cNvPr id="21507" name="Text Box 3"/>
          <p:cNvSpPr txBox="1">
            <a:spLocks noChangeArrowheads="1"/>
          </p:cNvSpPr>
          <p:nvPr/>
        </p:nvSpPr>
        <p:spPr bwMode="auto">
          <a:xfrm>
            <a:off x="2570164" y="2292351"/>
            <a:ext cx="8453437" cy="2308324"/>
          </a:xfrm>
          <a:prstGeom prst="rect">
            <a:avLst/>
          </a:prstGeom>
          <a:noFill/>
          <a:ln w="9525">
            <a:noFill/>
            <a:miter lim="800000"/>
            <a:headEnd/>
            <a:tailEnd/>
          </a:ln>
        </p:spPr>
        <p:txBody>
          <a:bodyPr>
            <a:spAutoFit/>
          </a:bodyPr>
          <a:lstStyle/>
          <a:p>
            <a:pPr marL="2054225" lvl="2" indent="-514350">
              <a:spcAft>
                <a:spcPts val="3600"/>
              </a:spcAft>
              <a:buFont typeface="+mj-lt"/>
              <a:buAutoNum type="alphaUcPeriod"/>
            </a:pPr>
            <a:r>
              <a:rPr lang="en-US" sz="2800" b="1" dirty="0"/>
              <a:t>Observation</a:t>
            </a:r>
          </a:p>
          <a:p>
            <a:pPr marL="2054225" lvl="2" indent="-514350">
              <a:spcAft>
                <a:spcPts val="3600"/>
              </a:spcAft>
              <a:buFont typeface="+mj-lt"/>
              <a:buAutoNum type="alphaUcPeriod"/>
            </a:pPr>
            <a:r>
              <a:rPr lang="en-US" sz="2800" b="1" dirty="0"/>
              <a:t>Experimentation</a:t>
            </a:r>
          </a:p>
          <a:p>
            <a:pPr marL="2054225" lvl="2" indent="-514350">
              <a:spcAft>
                <a:spcPts val="3600"/>
              </a:spcAft>
              <a:buFont typeface="+mj-lt"/>
              <a:buAutoNum type="alphaUcPeriod"/>
            </a:pPr>
            <a:r>
              <a:rPr lang="en-US" sz="2800" b="1" dirty="0"/>
              <a:t>Models</a:t>
            </a:r>
            <a:r>
              <a:rPr lang="en-US" sz="2800" dirty="0"/>
              <a:t> </a:t>
            </a:r>
            <a:r>
              <a:rPr lang="en-US" sz="2200" dirty="0"/>
              <a:t>			</a:t>
            </a:r>
            <a:endParaRPr lang="en-US" sz="2300" dirty="0"/>
          </a:p>
        </p:txBody>
      </p:sp>
      <p:sp>
        <p:nvSpPr>
          <p:cNvPr id="21508" name="TextBox 3"/>
          <p:cNvSpPr txBox="1">
            <a:spLocks noChangeArrowheads="1"/>
          </p:cNvSpPr>
          <p:nvPr/>
        </p:nvSpPr>
        <p:spPr bwMode="auto">
          <a:xfrm>
            <a:off x="8464080" y="2807001"/>
            <a:ext cx="3145413" cy="1384995"/>
          </a:xfrm>
          <a:prstGeom prst="rect">
            <a:avLst/>
          </a:prstGeom>
          <a:noFill/>
          <a:ln w="9525">
            <a:noFill/>
            <a:miter lim="800000"/>
            <a:headEnd/>
            <a:tailEnd/>
          </a:ln>
        </p:spPr>
        <p:txBody>
          <a:bodyPr wrap="none">
            <a:spAutoFit/>
          </a:bodyPr>
          <a:lstStyle/>
          <a:p>
            <a:r>
              <a:rPr lang="en-US" sz="2800" dirty="0"/>
              <a:t>Laboratory studies</a:t>
            </a:r>
          </a:p>
          <a:p>
            <a:endParaRPr lang="en-US" sz="2800" dirty="0"/>
          </a:p>
          <a:p>
            <a:r>
              <a:rPr lang="en-US" sz="2800" dirty="0"/>
              <a:t>Field studies</a:t>
            </a:r>
          </a:p>
        </p:txBody>
      </p:sp>
      <p:cxnSp>
        <p:nvCxnSpPr>
          <p:cNvPr id="21509" name="Straight Connector 5"/>
          <p:cNvCxnSpPr>
            <a:cxnSpLocks noChangeShapeType="1"/>
          </p:cNvCxnSpPr>
          <p:nvPr/>
        </p:nvCxnSpPr>
        <p:spPr bwMode="auto">
          <a:xfrm flipV="1">
            <a:off x="7524573" y="3175338"/>
            <a:ext cx="870137" cy="165411"/>
          </a:xfrm>
          <a:prstGeom prst="line">
            <a:avLst/>
          </a:prstGeom>
          <a:noFill/>
          <a:ln w="9525" algn="ctr">
            <a:solidFill>
              <a:schemeClr val="tx1"/>
            </a:solidFill>
            <a:round/>
            <a:headEnd/>
            <a:tailEnd/>
          </a:ln>
        </p:spPr>
      </p:cxnSp>
      <p:cxnSp>
        <p:nvCxnSpPr>
          <p:cNvPr id="21510" name="Straight Connector 7"/>
          <p:cNvCxnSpPr>
            <a:cxnSpLocks noChangeShapeType="1"/>
          </p:cNvCxnSpPr>
          <p:nvPr/>
        </p:nvCxnSpPr>
        <p:spPr bwMode="auto">
          <a:xfrm>
            <a:off x="7580313" y="3499498"/>
            <a:ext cx="883767" cy="436673"/>
          </a:xfrm>
          <a:prstGeom prst="line">
            <a:avLst/>
          </a:prstGeom>
          <a:noFill/>
          <a:ln w="9525" algn="ctr">
            <a:solidFill>
              <a:schemeClr val="tx1"/>
            </a:solidFill>
            <a:round/>
            <a:headEnd/>
            <a:tailEnd/>
          </a:ln>
        </p:spPr>
      </p:cxn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3715" y="1225494"/>
            <a:ext cx="3338750" cy="2505715"/>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3718" y="4163406"/>
            <a:ext cx="3078747" cy="2313048"/>
          </a:xfrm>
          <a:prstGeom prst="rect">
            <a:avLst/>
          </a:prstGeom>
          <a:effectLst>
            <a:softEdge rad="101600"/>
          </a:effectLst>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78530" y="4344850"/>
            <a:ext cx="2980265" cy="2235199"/>
          </a:xfrm>
          <a:prstGeom prst="rect">
            <a:avLst/>
          </a:prstGeom>
          <a:effectLst>
            <a:softEdge rad="177800"/>
          </a:effectLst>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36642" y="1095461"/>
            <a:ext cx="2664043" cy="1995358"/>
          </a:xfrm>
          <a:prstGeom prst="rect">
            <a:avLst/>
          </a:prstGeom>
          <a:effectLst>
            <a:softEdge rad="215900"/>
          </a:effec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Text Box 4"/>
          <p:cNvSpPr txBox="1">
            <a:spLocks noChangeArrowheads="1"/>
          </p:cNvSpPr>
          <p:nvPr/>
        </p:nvSpPr>
        <p:spPr bwMode="auto">
          <a:xfrm>
            <a:off x="6350734" y="1237758"/>
            <a:ext cx="4593786" cy="830997"/>
          </a:xfrm>
          <a:prstGeom prst="rect">
            <a:avLst/>
          </a:prstGeom>
          <a:noFill/>
          <a:ln w="9525">
            <a:noFill/>
            <a:miter lim="800000"/>
            <a:headEnd/>
            <a:tailEnd/>
          </a:ln>
        </p:spPr>
        <p:txBody>
          <a:bodyPr wrap="square">
            <a:spAutoFit/>
          </a:bodyPr>
          <a:lstStyle/>
          <a:p>
            <a:r>
              <a:rPr lang="en-US" dirty="0"/>
              <a:t>Eddy flux towers for measuring net ecosystem C exchange</a:t>
            </a:r>
          </a:p>
        </p:txBody>
      </p:sp>
      <p:sp>
        <p:nvSpPr>
          <p:cNvPr id="23557" name="TextBox 4"/>
          <p:cNvSpPr txBox="1">
            <a:spLocks noChangeArrowheads="1"/>
          </p:cNvSpPr>
          <p:nvPr/>
        </p:nvSpPr>
        <p:spPr bwMode="auto">
          <a:xfrm>
            <a:off x="928597" y="110300"/>
            <a:ext cx="10345861" cy="954107"/>
          </a:xfrm>
          <a:prstGeom prst="rect">
            <a:avLst/>
          </a:prstGeom>
          <a:noFill/>
          <a:ln w="9525">
            <a:noFill/>
            <a:miter lim="800000"/>
            <a:headEnd/>
            <a:tailEnd/>
          </a:ln>
        </p:spPr>
        <p:txBody>
          <a:bodyPr wrap="square">
            <a:spAutoFit/>
          </a:bodyPr>
          <a:lstStyle/>
          <a:p>
            <a:r>
              <a:rPr lang="en-US" sz="2800" dirty="0"/>
              <a:t>A. Observational studies can be simple or based on sophisticated approaches and instruments…</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35985" y="2242104"/>
            <a:ext cx="3813087" cy="2529179"/>
          </a:xfrm>
          <a:prstGeom prst="rect">
            <a:avLst/>
          </a:prstGeom>
          <a:effectLst>
            <a:softEdge rad="76200"/>
          </a:effectLst>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35985" y="4623884"/>
            <a:ext cx="3813087" cy="1818735"/>
          </a:xfrm>
          <a:prstGeom prst="rect">
            <a:avLst/>
          </a:prstGeom>
          <a:effectLst>
            <a:softEdge rad="76200"/>
          </a:effectLst>
        </p:spPr>
      </p:pic>
      <p:sp>
        <p:nvSpPr>
          <p:cNvPr id="4" name="Rectangle 3"/>
          <p:cNvSpPr/>
          <p:nvPr/>
        </p:nvSpPr>
        <p:spPr>
          <a:xfrm>
            <a:off x="725864" y="1237757"/>
            <a:ext cx="5472316" cy="830997"/>
          </a:xfrm>
          <a:prstGeom prst="rect">
            <a:avLst/>
          </a:prstGeom>
        </p:spPr>
        <p:txBody>
          <a:bodyPr wrap="square">
            <a:spAutoFit/>
          </a:bodyPr>
          <a:lstStyle/>
          <a:p>
            <a:r>
              <a:rPr lang="en-US" dirty="0">
                <a:solidFill>
                  <a:srgbClr val="000000"/>
                </a:solidFill>
              </a:rPr>
              <a:t>DNA sequencing from environmental samples for invasive species (</a:t>
            </a:r>
            <a:r>
              <a:rPr lang="en-US" dirty="0" err="1">
                <a:solidFill>
                  <a:srgbClr val="000000"/>
                </a:solidFill>
              </a:rPr>
              <a:t>eDNA</a:t>
            </a:r>
            <a:r>
              <a:rPr lang="en-US" dirty="0">
                <a:solidFill>
                  <a:srgbClr val="000000"/>
                </a:solidFill>
              </a:rPr>
              <a:t>)</a:t>
            </a:r>
            <a:endParaRPr lang="en-US" dirty="0"/>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75548" y="2163634"/>
            <a:ext cx="5926073" cy="4444555"/>
          </a:xfrm>
          <a:prstGeom prst="rect">
            <a:avLst/>
          </a:prstGeom>
          <a:effectLst>
            <a:softEdge rad="25400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90259" y="191588"/>
            <a:ext cx="10546672" cy="1143000"/>
          </a:xfrm>
        </p:spPr>
        <p:txBody>
          <a:bodyPr/>
          <a:lstStyle/>
          <a:p>
            <a:pPr algn="l" eaLnBrk="1" hangingPunct="1">
              <a:defRPr/>
            </a:pPr>
            <a:r>
              <a:rPr lang="en-US" altLang="en-US" dirty="0">
                <a:solidFill>
                  <a:schemeClr val="accent6">
                    <a:lumMod val="75000"/>
                  </a:schemeClr>
                </a:solidFill>
                <a:cs typeface="Arial" pitchFamily="34" charset="0"/>
              </a:rPr>
              <a:t>What is ecology? What do ecologists do?</a:t>
            </a:r>
            <a:br>
              <a:rPr lang="en-US" altLang="en-US" dirty="0">
                <a:solidFill>
                  <a:schemeClr val="accent6">
                    <a:lumMod val="75000"/>
                  </a:schemeClr>
                </a:solidFill>
                <a:cs typeface="Arial" pitchFamily="34" charset="0"/>
              </a:rPr>
            </a:br>
            <a:endParaRPr lang="en-US" altLang="en-US" dirty="0">
              <a:solidFill>
                <a:schemeClr val="accent6">
                  <a:lumMod val="75000"/>
                </a:schemeClr>
              </a:solidFill>
              <a:cs typeface="Arial" pitchFamily="34" charset="0"/>
            </a:endParaRPr>
          </a:p>
        </p:txBody>
      </p:sp>
      <p:sp>
        <p:nvSpPr>
          <p:cNvPr id="132099" name="Rectangle 3"/>
          <p:cNvSpPr>
            <a:spLocks noGrp="1" noChangeArrowheads="1"/>
          </p:cNvSpPr>
          <p:nvPr>
            <p:ph type="body" idx="1"/>
          </p:nvPr>
        </p:nvSpPr>
        <p:spPr>
          <a:xfrm>
            <a:off x="690259" y="1082130"/>
            <a:ext cx="10206446" cy="4595858"/>
          </a:xfrm>
        </p:spPr>
        <p:txBody>
          <a:bodyPr/>
          <a:lstStyle/>
          <a:p>
            <a:pPr eaLnBrk="1" hangingPunct="1">
              <a:lnSpc>
                <a:spcPct val="90000"/>
              </a:lnSpc>
              <a:spcBef>
                <a:spcPct val="0"/>
              </a:spcBef>
              <a:spcAft>
                <a:spcPts val="1800"/>
              </a:spcAft>
              <a:defRPr/>
            </a:pPr>
            <a:r>
              <a:rPr lang="en-US" altLang="en-US" sz="2800" dirty="0">
                <a:cs typeface="Arial" pitchFamily="34" charset="0"/>
              </a:rPr>
              <a:t>a broad </a:t>
            </a:r>
            <a:r>
              <a:rPr lang="en-US" altLang="en-US" sz="2800" u="sng" dirty="0">
                <a:cs typeface="Arial" pitchFamily="34" charset="0"/>
              </a:rPr>
              <a:t>scientific discipline</a:t>
            </a:r>
            <a:r>
              <a:rPr lang="en-US" altLang="en-US" sz="2800" dirty="0">
                <a:cs typeface="Arial" pitchFamily="34" charset="0"/>
              </a:rPr>
              <a:t> aligned with biology</a:t>
            </a:r>
          </a:p>
          <a:p>
            <a:pPr eaLnBrk="1" hangingPunct="1">
              <a:lnSpc>
                <a:spcPct val="90000"/>
              </a:lnSpc>
              <a:spcBef>
                <a:spcPct val="0"/>
              </a:spcBef>
              <a:spcAft>
                <a:spcPts val="1800"/>
              </a:spcAft>
              <a:defRPr/>
            </a:pPr>
            <a:r>
              <a:rPr lang="en-US" sz="2800" dirty="0"/>
              <a:t>focus is on the </a:t>
            </a:r>
            <a:r>
              <a:rPr lang="en-US" sz="2800" i="1" u="sng" dirty="0"/>
              <a:t>interactions of living organisms</a:t>
            </a:r>
            <a:r>
              <a:rPr lang="en-US" sz="2800" dirty="0"/>
              <a:t> with each other </a:t>
            </a:r>
            <a:r>
              <a:rPr lang="en-US" sz="2800" i="1" u="sng" dirty="0"/>
              <a:t>and</a:t>
            </a:r>
            <a:r>
              <a:rPr lang="en-US" sz="2800" dirty="0"/>
              <a:t> with their physical environment</a:t>
            </a:r>
          </a:p>
          <a:p>
            <a:pPr eaLnBrk="1" hangingPunct="1">
              <a:lnSpc>
                <a:spcPct val="90000"/>
              </a:lnSpc>
              <a:spcBef>
                <a:spcPct val="0"/>
              </a:spcBef>
              <a:spcAft>
                <a:spcPts val="1800"/>
              </a:spcAft>
              <a:defRPr/>
            </a:pPr>
            <a:r>
              <a:rPr lang="en-US" sz="2800" dirty="0"/>
              <a:t>ecology seeks to understand the </a:t>
            </a:r>
            <a:r>
              <a:rPr lang="en-US" sz="2800" i="1" u="sng" dirty="0"/>
              <a:t>connections</a:t>
            </a:r>
            <a:r>
              <a:rPr lang="en-US" sz="2800" dirty="0"/>
              <a:t> between living organisms (plants, animals, microbes) and the world around them. </a:t>
            </a:r>
            <a:endParaRPr lang="en-US" sz="2800" dirty="0">
              <a:cs typeface="Arial" pitchFamily="34" charset="0"/>
            </a:endParaRPr>
          </a:p>
          <a:p>
            <a:pPr eaLnBrk="1" hangingPunct="1">
              <a:lnSpc>
                <a:spcPct val="90000"/>
              </a:lnSpc>
              <a:spcBef>
                <a:spcPct val="0"/>
              </a:spcBef>
              <a:spcAft>
                <a:spcPts val="1800"/>
              </a:spcAft>
              <a:defRPr/>
            </a:pPr>
            <a:r>
              <a:rPr lang="en-US" sz="2800" dirty="0">
                <a:cs typeface="Arial" pitchFamily="34" charset="0"/>
              </a:rPr>
              <a:t>relevant to many contemporary issues that are important to humans, but it’s not synonymous with “environmentalism”</a:t>
            </a:r>
          </a:p>
          <a:p>
            <a:pPr eaLnBrk="1" hangingPunct="1">
              <a:lnSpc>
                <a:spcPct val="90000"/>
              </a:lnSpc>
              <a:spcBef>
                <a:spcPct val="0"/>
              </a:spcBef>
              <a:spcAft>
                <a:spcPts val="1800"/>
              </a:spcAft>
              <a:defRPr/>
            </a:pPr>
            <a:r>
              <a:rPr lang="en-US" altLang="en-US" sz="2800" dirty="0">
                <a:solidFill>
                  <a:schemeClr val="accent6">
                    <a:lumMod val="50000"/>
                  </a:schemeClr>
                </a:solidFill>
                <a:cs typeface="Arial" pitchFamily="34" charset="0"/>
              </a:rPr>
              <a:t>ecology can </a:t>
            </a:r>
            <a:r>
              <a:rPr lang="en-US" altLang="en-US" sz="2800" i="1" u="sng" dirty="0">
                <a:solidFill>
                  <a:schemeClr val="accent6">
                    <a:lumMod val="50000"/>
                  </a:schemeClr>
                </a:solidFill>
                <a:cs typeface="Arial" pitchFamily="34" charset="0"/>
              </a:rPr>
              <a:t>provide the information</a:t>
            </a:r>
            <a:r>
              <a:rPr lang="en-US" altLang="en-US" sz="2800" dirty="0">
                <a:solidFill>
                  <a:schemeClr val="accent6">
                    <a:lumMod val="50000"/>
                  </a:schemeClr>
                </a:solidFill>
                <a:cs typeface="Arial" pitchFamily="34" charset="0"/>
              </a:rPr>
              <a:t> necessary to manage and conserve the Earth’s ecosystems, the populations they support, and the services they provide for future generations </a:t>
            </a:r>
          </a:p>
        </p:txBody>
      </p:sp>
      <p:pic>
        <p:nvPicPr>
          <p:cNvPr id="7172" name="Picture 4" descr="amconfu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399080" y="725079"/>
            <a:ext cx="771188" cy="145424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20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20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20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20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99"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026"/>
          <p:cNvSpPr txBox="1">
            <a:spLocks noChangeArrowheads="1"/>
          </p:cNvSpPr>
          <p:nvPr/>
        </p:nvSpPr>
        <p:spPr bwMode="auto">
          <a:xfrm>
            <a:off x="1008668" y="280287"/>
            <a:ext cx="10529740" cy="1384995"/>
          </a:xfrm>
          <a:prstGeom prst="rect">
            <a:avLst/>
          </a:prstGeom>
          <a:noFill/>
          <a:ln w="9525">
            <a:noFill/>
            <a:miter lim="800000"/>
            <a:headEnd/>
            <a:tailEnd/>
          </a:ln>
        </p:spPr>
        <p:txBody>
          <a:bodyPr wrap="square">
            <a:spAutoFit/>
          </a:bodyPr>
          <a:lstStyle/>
          <a:p>
            <a:r>
              <a:rPr lang="en-US" sz="2800" dirty="0">
                <a:solidFill>
                  <a:schemeClr val="tx2"/>
                </a:solidFill>
              </a:rPr>
              <a:t>B.  </a:t>
            </a:r>
            <a:r>
              <a:rPr lang="en-US" sz="2800" b="1" u="sng" dirty="0">
                <a:solidFill>
                  <a:schemeClr val="tx2"/>
                </a:solidFill>
              </a:rPr>
              <a:t>Experimentation</a:t>
            </a:r>
            <a:r>
              <a:rPr lang="en-US" sz="2800" dirty="0">
                <a:solidFill>
                  <a:schemeClr val="tx2"/>
                </a:solidFill>
              </a:rPr>
              <a:t> – manipulating one </a:t>
            </a:r>
            <a:r>
              <a:rPr lang="en-US" sz="2800" u="sng" dirty="0">
                <a:solidFill>
                  <a:srgbClr val="C00000"/>
                </a:solidFill>
              </a:rPr>
              <a:t>independent</a:t>
            </a:r>
            <a:r>
              <a:rPr lang="en-US" sz="2800" u="sng" dirty="0">
                <a:solidFill>
                  <a:schemeClr val="tx2"/>
                </a:solidFill>
              </a:rPr>
              <a:t> variable</a:t>
            </a:r>
            <a:r>
              <a:rPr lang="en-US" sz="2800" dirty="0">
                <a:solidFill>
                  <a:schemeClr val="tx2"/>
                </a:solidFill>
              </a:rPr>
              <a:t> at a time (the “</a:t>
            </a:r>
            <a:r>
              <a:rPr lang="en-US" sz="2800" u="sng" dirty="0">
                <a:solidFill>
                  <a:schemeClr val="tx2"/>
                </a:solidFill>
              </a:rPr>
              <a:t>treatment</a:t>
            </a:r>
            <a:r>
              <a:rPr lang="en-US" sz="2800" dirty="0">
                <a:solidFill>
                  <a:schemeClr val="tx2"/>
                </a:solidFill>
              </a:rPr>
              <a:t>), and measuring responses (</a:t>
            </a:r>
            <a:r>
              <a:rPr lang="en-US" sz="2800" u="sng" dirty="0">
                <a:solidFill>
                  <a:srgbClr val="C00000"/>
                </a:solidFill>
              </a:rPr>
              <a:t>dependent</a:t>
            </a:r>
            <a:r>
              <a:rPr lang="en-US" sz="2800" u="sng" dirty="0">
                <a:solidFill>
                  <a:schemeClr val="tx2"/>
                </a:solidFill>
              </a:rPr>
              <a:t> variables</a:t>
            </a:r>
            <a:r>
              <a:rPr lang="en-US" sz="2800" dirty="0">
                <a:solidFill>
                  <a:schemeClr val="tx2"/>
                </a:solidFill>
              </a:rPr>
              <a:t>) with </a:t>
            </a:r>
            <a:r>
              <a:rPr lang="en-US" sz="2800" u="sng" dirty="0">
                <a:solidFill>
                  <a:srgbClr val="C00000"/>
                </a:solidFill>
              </a:rPr>
              <a:t>replication </a:t>
            </a:r>
            <a:r>
              <a:rPr lang="en-US" sz="2800" u="sng" dirty="0"/>
              <a:t>and</a:t>
            </a:r>
            <a:r>
              <a:rPr lang="en-US" sz="2800" u="sng" dirty="0">
                <a:solidFill>
                  <a:srgbClr val="C00000"/>
                </a:solidFill>
              </a:rPr>
              <a:t> controls</a:t>
            </a:r>
          </a:p>
        </p:txBody>
      </p:sp>
      <p:sp>
        <p:nvSpPr>
          <p:cNvPr id="24579" name="Rectangle 1040"/>
          <p:cNvSpPr>
            <a:spLocks noChangeArrowheads="1"/>
          </p:cNvSpPr>
          <p:nvPr/>
        </p:nvSpPr>
        <p:spPr bwMode="auto">
          <a:xfrm>
            <a:off x="7759701" y="5376218"/>
            <a:ext cx="184731" cy="461665"/>
          </a:xfrm>
          <a:prstGeom prst="rect">
            <a:avLst/>
          </a:prstGeom>
          <a:solidFill>
            <a:srgbClr val="FFFFFF"/>
          </a:solidFill>
          <a:ln w="9525">
            <a:noFill/>
            <a:miter lim="800000"/>
            <a:headEnd/>
            <a:tailEnd/>
          </a:ln>
        </p:spPr>
        <p:txBody>
          <a:bodyPr wrap="none" anchor="ctr">
            <a:spAutoFit/>
          </a:bodyPr>
          <a:lstStyle/>
          <a:p>
            <a:endParaRPr lang="en-US"/>
          </a:p>
        </p:txBody>
      </p:sp>
      <p:pic>
        <p:nvPicPr>
          <p:cNvPr id="24580" name="Picture 1041" descr="Scan0003"/>
          <p:cNvPicPr>
            <a:picLocks noGrp="1" noChangeAspect="1" noChangeArrowheads="1"/>
          </p:cNvPicPr>
          <p:nvPr>
            <p:ph/>
          </p:nvPr>
        </p:nvPicPr>
        <p:blipFill>
          <a:blip r:embed="rId2" cstate="email">
            <a:extLst>
              <a:ext uri="{28A0092B-C50C-407E-A947-70E740481C1C}">
                <a14:useLocalDpi xmlns:a14="http://schemas.microsoft.com/office/drawing/2010/main"/>
              </a:ext>
            </a:extLst>
          </a:blip>
          <a:srcRect/>
          <a:stretch>
            <a:fillRect/>
          </a:stretch>
        </p:blipFill>
        <p:spPr>
          <a:xfrm>
            <a:off x="1957808" y="1665282"/>
            <a:ext cx="7657532" cy="5247626"/>
          </a:xfrm>
          <a:noFill/>
          <a:effectLst>
            <a:softEdge rad="114300"/>
          </a:effectLst>
        </p:spPr>
      </p:pic>
      <p:sp>
        <p:nvSpPr>
          <p:cNvPr id="24581" name="TextBox 4"/>
          <p:cNvSpPr txBox="1">
            <a:spLocks noChangeArrowheads="1"/>
          </p:cNvSpPr>
          <p:nvPr/>
        </p:nvSpPr>
        <p:spPr bwMode="auto">
          <a:xfrm>
            <a:off x="5680564" y="4049487"/>
            <a:ext cx="4158273" cy="830262"/>
          </a:xfrm>
          <a:prstGeom prst="rect">
            <a:avLst/>
          </a:prstGeom>
          <a:noFill/>
          <a:ln w="9525">
            <a:noFill/>
            <a:miter lim="800000"/>
            <a:headEnd/>
            <a:tailEnd/>
          </a:ln>
        </p:spPr>
        <p:txBody>
          <a:bodyPr wrap="square">
            <a:spAutoFit/>
          </a:bodyPr>
          <a:lstStyle/>
          <a:p>
            <a:r>
              <a:rPr lang="en-US" sz="2300" dirty="0"/>
              <a:t>science is a “self-correcting” process</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1355" y="1315402"/>
            <a:ext cx="5537032" cy="4165958"/>
          </a:xfrm>
          <a:prstGeom prst="rect">
            <a:avLst/>
          </a:prstGeom>
          <a:effectLst>
            <a:softEdge rad="165100"/>
          </a:effectLst>
        </p:spPr>
      </p:pic>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68477" y="1287640"/>
            <a:ext cx="6094993" cy="4193720"/>
          </a:xfrm>
          <a:prstGeom prst="rect">
            <a:avLst/>
          </a:prstGeom>
          <a:effectLst>
            <a:softEdge rad="127000"/>
          </a:effectLst>
        </p:spPr>
      </p:pic>
      <p:sp>
        <p:nvSpPr>
          <p:cNvPr id="5" name="TextBox 4"/>
          <p:cNvSpPr txBox="1"/>
          <p:nvPr/>
        </p:nvSpPr>
        <p:spPr>
          <a:xfrm>
            <a:off x="528810" y="462709"/>
            <a:ext cx="9954969" cy="523220"/>
          </a:xfrm>
          <a:prstGeom prst="rect">
            <a:avLst/>
          </a:prstGeom>
          <a:noFill/>
        </p:spPr>
        <p:txBody>
          <a:bodyPr wrap="none" rtlCol="0">
            <a:spAutoFit/>
          </a:bodyPr>
          <a:lstStyle/>
          <a:p>
            <a:r>
              <a:rPr lang="en-US" sz="2800" dirty="0"/>
              <a:t>Lab/greenhouse experiment       vs.             Field experiments</a:t>
            </a:r>
          </a:p>
        </p:txBody>
      </p:sp>
      <p:sp>
        <p:nvSpPr>
          <p:cNvPr id="6" name="TextBox 5"/>
          <p:cNvSpPr txBox="1"/>
          <p:nvPr/>
        </p:nvSpPr>
        <p:spPr>
          <a:xfrm>
            <a:off x="2795972" y="5656597"/>
            <a:ext cx="6878165" cy="523220"/>
          </a:xfrm>
          <a:prstGeom prst="rect">
            <a:avLst/>
          </a:prstGeom>
          <a:noFill/>
        </p:spPr>
        <p:txBody>
          <a:bodyPr wrap="none" rtlCol="0">
            <a:spAutoFit/>
          </a:bodyPr>
          <a:lstStyle/>
          <a:p>
            <a:r>
              <a:rPr lang="en-US" sz="2800" dirty="0"/>
              <a:t>Advantages? Disadvantages? Trade-offs?</a:t>
            </a:r>
          </a:p>
        </p:txBody>
      </p:sp>
    </p:spTree>
    <p:extLst>
      <p:ext uri="{BB962C8B-B14F-4D97-AF65-F5344CB8AC3E}">
        <p14:creationId xmlns:p14="http://schemas.microsoft.com/office/powerpoint/2010/main" val="2258805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098"/>
          <p:cNvSpPr txBox="1">
            <a:spLocks noChangeArrowheads="1"/>
          </p:cNvSpPr>
          <p:nvPr/>
        </p:nvSpPr>
        <p:spPr bwMode="auto">
          <a:xfrm>
            <a:off x="705406" y="342002"/>
            <a:ext cx="10455929" cy="2246769"/>
          </a:xfrm>
          <a:prstGeom prst="rect">
            <a:avLst/>
          </a:prstGeom>
          <a:noFill/>
          <a:ln w="9525">
            <a:noFill/>
            <a:miter lim="800000"/>
            <a:headEnd/>
            <a:tailEnd/>
          </a:ln>
        </p:spPr>
        <p:txBody>
          <a:bodyPr wrap="square">
            <a:spAutoFit/>
          </a:bodyPr>
          <a:lstStyle/>
          <a:p>
            <a:pPr marL="457200" indent="-457200">
              <a:buFontTx/>
              <a:buAutoNum type="alphaUcPeriod" startAt="3"/>
            </a:pPr>
            <a:r>
              <a:rPr lang="en-US" sz="2800" b="1" u="sng" dirty="0"/>
              <a:t>Models</a:t>
            </a:r>
            <a:r>
              <a:rPr lang="en-US" sz="2800" dirty="0"/>
              <a:t> - abstractions and simpler representations of nature; - focus on some </a:t>
            </a:r>
            <a:r>
              <a:rPr lang="en-US" sz="2800" u="sng" dirty="0"/>
              <a:t>key components, processes, or behaviors</a:t>
            </a:r>
            <a:r>
              <a:rPr lang="en-US" sz="2800" dirty="0"/>
              <a:t> of the system</a:t>
            </a:r>
          </a:p>
          <a:p>
            <a:pPr marL="461963"/>
            <a:r>
              <a:rPr lang="en-US" sz="2800" dirty="0"/>
              <a:t> - useful for making predictions, testing current understanding, and generating new questions</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72519" y="2811619"/>
            <a:ext cx="5077166" cy="3523194"/>
          </a:xfrm>
          <a:prstGeom prst="rect">
            <a:avLst/>
          </a:prstGeom>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1595" y="2739360"/>
            <a:ext cx="4374370" cy="3677892"/>
          </a:xfrm>
          <a:prstGeom prst="rect">
            <a:avLst/>
          </a:prstGeom>
          <a:effectLst>
            <a:softEdge rad="190500"/>
          </a:effec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61860" y="172125"/>
            <a:ext cx="10673974" cy="6316810"/>
          </a:xfrm>
          <a:prstGeom prst="rect">
            <a:avLst/>
          </a:prstGeom>
        </p:spPr>
      </p:pic>
    </p:spTree>
    <p:extLst>
      <p:ext uri="{BB962C8B-B14F-4D97-AF65-F5344CB8AC3E}">
        <p14:creationId xmlns:p14="http://schemas.microsoft.com/office/powerpoint/2010/main" val="40282417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71933" y="131976"/>
            <a:ext cx="12690611" cy="6726024"/>
          </a:xfrm>
          <a:prstGeom prst="rect">
            <a:avLst/>
          </a:prstGeom>
          <a:effectLst>
            <a:softEdge rad="444500"/>
          </a:effectLst>
        </p:spPr>
      </p:pic>
      <p:sp>
        <p:nvSpPr>
          <p:cNvPr id="4" name="TextBox 3"/>
          <p:cNvSpPr txBox="1"/>
          <p:nvPr/>
        </p:nvSpPr>
        <p:spPr>
          <a:xfrm>
            <a:off x="2102178" y="377072"/>
            <a:ext cx="7885492" cy="830997"/>
          </a:xfrm>
          <a:prstGeom prst="rect">
            <a:avLst/>
          </a:prstGeom>
          <a:noFill/>
        </p:spPr>
        <p:txBody>
          <a:bodyPr wrap="none" rtlCol="0">
            <a:spAutoFit/>
          </a:bodyPr>
          <a:lstStyle/>
          <a:p>
            <a:r>
              <a:rPr lang="en-US" sz="4800" dirty="0">
                <a:solidFill>
                  <a:schemeClr val="bg1"/>
                </a:solidFill>
                <a:latin typeface="Rockwell" panose="02060603020205020403" pitchFamily="18" charset="0"/>
              </a:rPr>
              <a:t>Intermission and Questions</a:t>
            </a:r>
          </a:p>
        </p:txBody>
      </p:sp>
    </p:spTree>
    <p:extLst>
      <p:ext uri="{BB962C8B-B14F-4D97-AF65-F5344CB8AC3E}">
        <p14:creationId xmlns:p14="http://schemas.microsoft.com/office/powerpoint/2010/main" val="3779346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ctrTitle"/>
          </p:nvPr>
        </p:nvSpPr>
        <p:spPr>
          <a:xfrm>
            <a:off x="487680" y="93663"/>
            <a:ext cx="10702461" cy="1706562"/>
          </a:xfrm>
        </p:spPr>
        <p:txBody>
          <a:bodyPr vert="horz" wrap="square" lIns="92075" tIns="46038" rIns="92075" bIns="46038" numCol="1" anchor="ctr" anchorCtr="0" compatLnSpc="1">
            <a:prstTxWarp prst="textNoShape">
              <a:avLst/>
            </a:prstTxWarp>
          </a:bodyPr>
          <a:lstStyle/>
          <a:p>
            <a:pPr eaLnBrk="1" hangingPunct="1"/>
            <a:r>
              <a:rPr lang="en-US" sz="4000" dirty="0">
                <a:solidFill>
                  <a:srgbClr val="000066"/>
                </a:solidFill>
              </a:rPr>
              <a:t> Konza Prairie as a platform for ecological research </a:t>
            </a:r>
            <a:br>
              <a:rPr lang="en-US" sz="4000" dirty="0">
                <a:solidFill>
                  <a:srgbClr val="000066"/>
                </a:solidFill>
              </a:rPr>
            </a:br>
            <a:endParaRPr lang="en-US" sz="4000" i="1" dirty="0"/>
          </a:p>
        </p:txBody>
      </p:sp>
      <p:pic>
        <p:nvPicPr>
          <p:cNvPr id="19459" name="Picture 4" descr="LTER_logo_small"/>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10752" y="5448300"/>
            <a:ext cx="910249" cy="971550"/>
          </a:xfrm>
          <a:prstGeom prst="rect">
            <a:avLst/>
          </a:prstGeom>
          <a:noFill/>
          <a:ln w="19050">
            <a:solidFill>
              <a:srgbClr val="C0C0C0"/>
            </a:solidFill>
            <a:miter lim="800000"/>
            <a:headEnd/>
            <a:tailEnd/>
          </a:ln>
        </p:spPr>
      </p:pic>
      <p:pic>
        <p:nvPicPr>
          <p:cNvPr id="19460" name="Picture 5" descr="tnc_logo"/>
          <p:cNvPicPr>
            <a:picLocks noChangeAspect="1" noChangeArrowheads="1"/>
          </p:cNvPicPr>
          <p:nvPr/>
        </p:nvPicPr>
        <p:blipFill>
          <a:blip r:embed="rId3" cstate="email">
            <a:extLst>
              <a:ext uri="{28A0092B-C50C-407E-A947-70E740481C1C}">
                <a14:useLocalDpi xmlns:a14="http://schemas.microsoft.com/office/drawing/2010/main"/>
              </a:ext>
            </a:extLst>
          </a:blip>
          <a:srcRect t="4651" b="9302"/>
          <a:stretch>
            <a:fillRect/>
          </a:stretch>
        </p:blipFill>
        <p:spPr bwMode="auto">
          <a:xfrm>
            <a:off x="9344305" y="5449910"/>
            <a:ext cx="1592483" cy="954087"/>
          </a:xfrm>
          <a:prstGeom prst="rect">
            <a:avLst/>
          </a:prstGeom>
          <a:noFill/>
          <a:ln w="19050">
            <a:solidFill>
              <a:schemeClr val="bg2"/>
            </a:solidFill>
            <a:miter lim="800000"/>
            <a:headEnd/>
            <a:tailEnd/>
          </a:ln>
        </p:spPr>
      </p:pic>
      <p:pic>
        <p:nvPicPr>
          <p:cNvPr id="19461" name="Picture 6" descr="nsf_logo"/>
          <p:cNvPicPr>
            <a:picLocks noChangeAspect="1" noChangeArrowheads="1" noCrop="1"/>
          </p:cNvPicPr>
          <p:nvPr/>
        </p:nvPicPr>
        <p:blipFill>
          <a:blip r:embed="rId4" cstate="print">
            <a:extLst>
              <a:ext uri="{28A0092B-C50C-407E-A947-70E740481C1C}">
                <a14:useLocalDpi xmlns:a14="http://schemas.microsoft.com/office/drawing/2010/main"/>
              </a:ext>
            </a:extLst>
          </a:blip>
          <a:srcRect/>
          <a:stretch>
            <a:fillRect/>
          </a:stretch>
        </p:blipFill>
        <p:spPr bwMode="auto">
          <a:xfrm>
            <a:off x="8202434" y="5446735"/>
            <a:ext cx="1038733" cy="998537"/>
          </a:xfrm>
          <a:prstGeom prst="rect">
            <a:avLst/>
          </a:prstGeom>
          <a:noFill/>
          <a:ln w="9525">
            <a:noFill/>
            <a:miter lim="800000"/>
            <a:headEnd/>
            <a:tailEnd/>
          </a:ln>
        </p:spPr>
      </p:pic>
      <p:pic>
        <p:nvPicPr>
          <p:cNvPr id="19462" name="Picture 7" descr="KPBS logo"/>
          <p:cNvPicPr>
            <a:picLocks noChangeAspect="1" noChangeArrowheads="1"/>
          </p:cNvPicPr>
          <p:nvPr/>
        </p:nvPicPr>
        <p:blipFill>
          <a:blip r:embed="rId5" cstate="email">
            <a:lum bright="-8000" contrast="4000"/>
            <a:extLst>
              <a:ext uri="{28A0092B-C50C-407E-A947-70E740481C1C}">
                <a14:useLocalDpi xmlns:a14="http://schemas.microsoft.com/office/drawing/2010/main"/>
              </a:ext>
            </a:extLst>
          </a:blip>
          <a:srcRect/>
          <a:stretch>
            <a:fillRect/>
          </a:stretch>
        </p:blipFill>
        <p:spPr bwMode="auto">
          <a:xfrm>
            <a:off x="5308808" y="5529263"/>
            <a:ext cx="1775256" cy="933450"/>
          </a:xfrm>
          <a:prstGeom prst="rect">
            <a:avLst/>
          </a:prstGeom>
          <a:noFill/>
          <a:ln w="19050">
            <a:solidFill>
              <a:srgbClr val="969696"/>
            </a:solidFill>
            <a:miter lim="800000"/>
            <a:headEnd/>
            <a:tailEnd/>
          </a:ln>
        </p:spPr>
      </p:pic>
      <p:pic>
        <p:nvPicPr>
          <p:cNvPr id="19463" name="Picture 9" descr="image001"/>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60960" y="1076251"/>
            <a:ext cx="12062051" cy="4202188"/>
          </a:xfrm>
          <a:prstGeom prst="rect">
            <a:avLst/>
          </a:prstGeom>
          <a:noFill/>
          <a:ln w="9525">
            <a:noFill/>
            <a:miter lim="800000"/>
            <a:headEnd/>
            <a:tailEnd/>
          </a:ln>
          <a:effectLst>
            <a:softEdge rad="241300"/>
          </a:effectLst>
        </p:spPr>
      </p:pic>
      <p:pic>
        <p:nvPicPr>
          <p:cNvPr id="19464" name="Picture 8" descr="KSU_logo.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1193691" y="5559425"/>
            <a:ext cx="4057212" cy="833438"/>
          </a:xfrm>
          <a:prstGeom prst="rect">
            <a:avLst/>
          </a:prstGeom>
          <a:noFill/>
          <a:ln w="9525">
            <a:noFill/>
            <a:miter lim="800000"/>
            <a:headEnd/>
            <a:tailEnd/>
          </a:ln>
        </p:spPr>
      </p:pic>
    </p:spTree>
    <p:extLst>
      <p:ext uri="{BB962C8B-B14F-4D97-AF65-F5344CB8AC3E}">
        <p14:creationId xmlns:p14="http://schemas.microsoft.com/office/powerpoint/2010/main" val="28647504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3" descr="global_rangelands_julia"/>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1524000" y="685801"/>
            <a:ext cx="9144000" cy="6134100"/>
          </a:xfrm>
          <a:noFill/>
        </p:spPr>
      </p:pic>
      <p:sp>
        <p:nvSpPr>
          <p:cNvPr id="20483" name="Text Box 4"/>
          <p:cNvSpPr txBox="1">
            <a:spLocks noChangeArrowheads="1"/>
          </p:cNvSpPr>
          <p:nvPr/>
        </p:nvSpPr>
        <p:spPr bwMode="auto">
          <a:xfrm>
            <a:off x="8077204" y="5257800"/>
            <a:ext cx="2428935" cy="369332"/>
          </a:xfrm>
          <a:prstGeom prst="rect">
            <a:avLst/>
          </a:prstGeom>
          <a:noFill/>
          <a:ln w="9525">
            <a:noFill/>
            <a:miter lim="800000"/>
            <a:headEnd/>
            <a:tailEnd/>
          </a:ln>
        </p:spPr>
        <p:txBody>
          <a:bodyPr wrap="none">
            <a:spAutoFit/>
          </a:bodyPr>
          <a:lstStyle/>
          <a:p>
            <a:pPr eaLnBrk="1" hangingPunct="1"/>
            <a:r>
              <a:rPr lang="en-US">
                <a:solidFill>
                  <a:srgbClr val="000000"/>
                </a:solidFill>
                <a:cs typeface="+mn-cs"/>
              </a:rPr>
              <a:t>T. Riley and J.A. Klein</a:t>
            </a:r>
          </a:p>
        </p:txBody>
      </p:sp>
      <p:sp>
        <p:nvSpPr>
          <p:cNvPr id="20484" name="Text Box 5"/>
          <p:cNvSpPr txBox="1">
            <a:spLocks noChangeArrowheads="1"/>
          </p:cNvSpPr>
          <p:nvPr/>
        </p:nvSpPr>
        <p:spPr bwMode="auto">
          <a:xfrm>
            <a:off x="1905003" y="3870326"/>
            <a:ext cx="8550275" cy="707886"/>
          </a:xfrm>
          <a:prstGeom prst="rect">
            <a:avLst/>
          </a:prstGeom>
          <a:solidFill>
            <a:schemeClr val="bg1">
              <a:alpha val="70979"/>
            </a:schemeClr>
          </a:solidFill>
          <a:ln w="9525">
            <a:noFill/>
            <a:miter lim="800000"/>
            <a:headEnd/>
            <a:tailEnd/>
          </a:ln>
        </p:spPr>
        <p:txBody>
          <a:bodyPr>
            <a:spAutoFit/>
          </a:bodyPr>
          <a:lstStyle/>
          <a:p>
            <a:pPr algn="ctr" eaLnBrk="1" hangingPunct="1"/>
            <a:r>
              <a:rPr lang="en-US" sz="2000" b="1" dirty="0">
                <a:solidFill>
                  <a:srgbClr val="000000"/>
                </a:solidFill>
                <a:cs typeface="+mn-cs"/>
              </a:rPr>
              <a:t>Grasslands, rangelands, steppe, tundra, savanna and shrub-grasslands cover ~ 30-40% of the Earth’s land surface</a:t>
            </a:r>
          </a:p>
        </p:txBody>
      </p:sp>
      <p:sp>
        <p:nvSpPr>
          <p:cNvPr id="20485" name="Text Box 33"/>
          <p:cNvSpPr txBox="1">
            <a:spLocks noChangeArrowheads="1"/>
          </p:cNvSpPr>
          <p:nvPr/>
        </p:nvSpPr>
        <p:spPr bwMode="auto">
          <a:xfrm>
            <a:off x="2393704" y="101026"/>
            <a:ext cx="7404591" cy="584775"/>
          </a:xfrm>
          <a:prstGeom prst="rect">
            <a:avLst/>
          </a:prstGeom>
          <a:noFill/>
          <a:ln w="9525">
            <a:noFill/>
            <a:miter lim="800000"/>
            <a:headEnd/>
            <a:tailEnd/>
          </a:ln>
        </p:spPr>
        <p:txBody>
          <a:bodyPr wrap="none">
            <a:spAutoFit/>
          </a:bodyPr>
          <a:lstStyle/>
          <a:p>
            <a:pPr eaLnBrk="1" hangingPunct="1"/>
            <a:r>
              <a:rPr lang="en-US" sz="3200" dirty="0">
                <a:solidFill>
                  <a:srgbClr val="000000"/>
                </a:solidFill>
                <a:cs typeface="+mn-cs"/>
              </a:rPr>
              <a:t>Grassland ecology in a global context…</a:t>
            </a:r>
          </a:p>
        </p:txBody>
      </p:sp>
    </p:spTree>
    <p:extLst>
      <p:ext uri="{BB962C8B-B14F-4D97-AF65-F5344CB8AC3E}">
        <p14:creationId xmlns:p14="http://schemas.microsoft.com/office/powerpoint/2010/main" val="362443369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24075" y="703265"/>
            <a:ext cx="5511800" cy="5975351"/>
          </a:xfrm>
          <a:prstGeom prst="rect">
            <a:avLst/>
          </a:prstGeom>
          <a:noFill/>
          <a:ln w="9525">
            <a:noFill/>
            <a:miter lim="800000"/>
            <a:headEnd/>
            <a:tailEnd/>
          </a:ln>
        </p:spPr>
      </p:pic>
      <p:sp>
        <p:nvSpPr>
          <p:cNvPr id="16387" name="TextBox 2"/>
          <p:cNvSpPr txBox="1">
            <a:spLocks noChangeArrowheads="1"/>
          </p:cNvSpPr>
          <p:nvPr/>
        </p:nvSpPr>
        <p:spPr bwMode="auto">
          <a:xfrm>
            <a:off x="8001000" y="5638804"/>
            <a:ext cx="2362200" cy="584775"/>
          </a:xfrm>
          <a:prstGeom prst="rect">
            <a:avLst/>
          </a:prstGeom>
          <a:noFill/>
          <a:ln w="9525">
            <a:noFill/>
            <a:miter lim="800000"/>
            <a:headEnd/>
            <a:tailEnd/>
          </a:ln>
        </p:spPr>
        <p:txBody>
          <a:bodyPr>
            <a:spAutoFit/>
          </a:bodyPr>
          <a:lstStyle/>
          <a:p>
            <a:pPr eaLnBrk="1" hangingPunct="1"/>
            <a:r>
              <a:rPr lang="en-US" sz="1600" i="1" dirty="0">
                <a:solidFill>
                  <a:srgbClr val="000000"/>
                </a:solidFill>
              </a:rPr>
              <a:t>Hoekstra et. al 2005. Ecology Letters.</a:t>
            </a:r>
          </a:p>
        </p:txBody>
      </p:sp>
      <p:sp>
        <p:nvSpPr>
          <p:cNvPr id="16388" name="TextBox 3"/>
          <p:cNvSpPr txBox="1">
            <a:spLocks noChangeArrowheads="1"/>
          </p:cNvSpPr>
          <p:nvPr/>
        </p:nvSpPr>
        <p:spPr bwMode="auto">
          <a:xfrm>
            <a:off x="7916867" y="3482978"/>
            <a:ext cx="2751137" cy="1815882"/>
          </a:xfrm>
          <a:prstGeom prst="rect">
            <a:avLst/>
          </a:prstGeom>
          <a:noFill/>
          <a:ln w="9525">
            <a:noFill/>
            <a:miter lim="800000"/>
            <a:headEnd/>
            <a:tailEnd/>
          </a:ln>
        </p:spPr>
        <p:txBody>
          <a:bodyPr>
            <a:spAutoFit/>
          </a:bodyPr>
          <a:lstStyle/>
          <a:p>
            <a:pPr eaLnBrk="1" hangingPunct="1"/>
            <a:r>
              <a:rPr lang="en-US" sz="1600">
                <a:solidFill>
                  <a:srgbClr val="000000"/>
                </a:solidFill>
              </a:rPr>
              <a:t>CRI (Conservation Risk Index) is calculated as the ratio of per cent area converted to per cent area protected as an index of relative risk of biome-wide biodiversity loss.</a:t>
            </a:r>
          </a:p>
        </p:txBody>
      </p:sp>
      <p:sp>
        <p:nvSpPr>
          <p:cNvPr id="5" name="Rounded Rectangle 4"/>
          <p:cNvSpPr/>
          <p:nvPr/>
        </p:nvSpPr>
        <p:spPr>
          <a:xfrm>
            <a:off x="2316166" y="1077917"/>
            <a:ext cx="5089525" cy="382587"/>
          </a:xfrm>
          <a:prstGeom prst="roundRect">
            <a:avLst/>
          </a:prstGeom>
          <a:noFill/>
          <a:ln>
            <a:solidFill>
              <a:srgbClr val="99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Arial"/>
            </a:endParaRPr>
          </a:p>
        </p:txBody>
      </p:sp>
      <p:sp>
        <p:nvSpPr>
          <p:cNvPr id="16390" name="TextBox 3"/>
          <p:cNvSpPr txBox="1">
            <a:spLocks noChangeArrowheads="1"/>
          </p:cNvSpPr>
          <p:nvPr/>
        </p:nvSpPr>
        <p:spPr bwMode="auto">
          <a:xfrm>
            <a:off x="7940675" y="544513"/>
            <a:ext cx="2603500" cy="2893100"/>
          </a:xfrm>
          <a:prstGeom prst="rect">
            <a:avLst/>
          </a:prstGeom>
          <a:noFill/>
          <a:ln w="9525">
            <a:noFill/>
            <a:miter lim="800000"/>
            <a:headEnd/>
            <a:tailEnd/>
          </a:ln>
        </p:spPr>
        <p:txBody>
          <a:bodyPr>
            <a:spAutoFit/>
          </a:bodyPr>
          <a:lstStyle/>
          <a:p>
            <a:pPr eaLnBrk="1" hangingPunct="1"/>
            <a:r>
              <a:rPr lang="en-US" sz="2600">
                <a:solidFill>
                  <a:srgbClr val="000000"/>
                </a:solidFill>
              </a:rPr>
              <a:t>Temperate grasslands have the </a:t>
            </a:r>
            <a:r>
              <a:rPr lang="en-US" sz="2600" b="1">
                <a:solidFill>
                  <a:srgbClr val="000000"/>
                </a:solidFill>
              </a:rPr>
              <a:t>greatest Conservation Risk Index </a:t>
            </a:r>
            <a:r>
              <a:rPr lang="en-US" sz="2600">
                <a:solidFill>
                  <a:srgbClr val="000000"/>
                </a:solidFill>
              </a:rPr>
              <a:t>of all major biome types globally.</a:t>
            </a:r>
          </a:p>
        </p:txBody>
      </p:sp>
      <p:sp>
        <p:nvSpPr>
          <p:cNvPr id="7" name="Text Box 1028"/>
          <p:cNvSpPr txBox="1">
            <a:spLocks noChangeArrowheads="1"/>
          </p:cNvSpPr>
          <p:nvPr/>
        </p:nvSpPr>
        <p:spPr bwMode="auto">
          <a:xfrm>
            <a:off x="1524004" y="1"/>
            <a:ext cx="6988175" cy="600164"/>
          </a:xfrm>
          <a:prstGeom prst="rect">
            <a:avLst/>
          </a:prstGeom>
          <a:noFill/>
          <a:ln w="19050">
            <a:noFill/>
            <a:miter lim="800000"/>
            <a:headEnd/>
            <a:tailEnd/>
          </a:ln>
          <a:effectLst>
            <a:prstShdw prst="shdw17" dist="17961" dir="2700000">
              <a:schemeClr val="bg2">
                <a:lumMod val="75000"/>
              </a:schemeClr>
            </a:prstShdw>
          </a:effectLst>
        </p:spPr>
        <p:txBody>
          <a:bodyPr>
            <a:spAutoFit/>
          </a:bodyPr>
          <a:lstStyle/>
          <a:p>
            <a:pPr algn="ctr">
              <a:lnSpc>
                <a:spcPct val="110000"/>
              </a:lnSpc>
              <a:defRPr/>
            </a:pPr>
            <a:r>
              <a:rPr lang="en-US" sz="3000" dirty="0">
                <a:solidFill>
                  <a:srgbClr val="000000"/>
                </a:solidFill>
                <a:cs typeface="+mn-cs"/>
              </a:rPr>
              <a:t>Many grasslands are at risk…</a:t>
            </a:r>
          </a:p>
        </p:txBody>
      </p:sp>
    </p:spTree>
    <p:extLst>
      <p:ext uri="{BB962C8B-B14F-4D97-AF65-F5344CB8AC3E}">
        <p14:creationId xmlns:p14="http://schemas.microsoft.com/office/powerpoint/2010/main" val="979024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5-Point Star 16"/>
          <p:cNvSpPr/>
          <p:nvPr/>
        </p:nvSpPr>
        <p:spPr>
          <a:xfrm>
            <a:off x="4578351" y="3227391"/>
            <a:ext cx="166688" cy="144463"/>
          </a:xfrm>
          <a:prstGeom prst="star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rgbClr val="FFFFFF"/>
              </a:solidFill>
              <a:latin typeface="Arial"/>
            </a:endParaRPr>
          </a:p>
        </p:txBody>
      </p:sp>
      <p:sp>
        <p:nvSpPr>
          <p:cNvPr id="1028" name="TextBox 5"/>
          <p:cNvSpPr txBox="1">
            <a:spLocks noChangeArrowheads="1"/>
          </p:cNvSpPr>
          <p:nvPr/>
        </p:nvSpPr>
        <p:spPr bwMode="auto">
          <a:xfrm>
            <a:off x="2328864" y="6380166"/>
            <a:ext cx="3142976" cy="338554"/>
          </a:xfrm>
          <a:prstGeom prst="rect">
            <a:avLst/>
          </a:prstGeom>
          <a:noFill/>
          <a:ln w="9525">
            <a:noFill/>
            <a:miter lim="800000"/>
            <a:headEnd/>
            <a:tailEnd/>
          </a:ln>
        </p:spPr>
        <p:txBody>
          <a:bodyPr wrap="none">
            <a:spAutoFit/>
          </a:bodyPr>
          <a:lstStyle/>
          <a:p>
            <a:pPr eaLnBrk="1" hangingPunct="1"/>
            <a:r>
              <a:rPr lang="en-US" sz="1600" i="1">
                <a:solidFill>
                  <a:srgbClr val="000000"/>
                </a:solidFill>
                <a:cs typeface="+mn-cs"/>
              </a:rPr>
              <a:t>From DeLuca and Zabinski 2011</a:t>
            </a:r>
          </a:p>
        </p:txBody>
      </p:sp>
      <p:pic>
        <p:nvPicPr>
          <p:cNvPr id="1029" name="Picture 24" descr="Picture2.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89154" y="820739"/>
            <a:ext cx="4170363" cy="5480051"/>
          </a:xfrm>
          <a:prstGeom prst="rect">
            <a:avLst/>
          </a:prstGeom>
          <a:noFill/>
          <a:ln w="9525">
            <a:noFill/>
            <a:miter lim="800000"/>
            <a:headEnd/>
            <a:tailEnd/>
          </a:ln>
        </p:spPr>
      </p:pic>
      <p:sp>
        <p:nvSpPr>
          <p:cNvPr id="1030" name="TextBox 8"/>
          <p:cNvSpPr txBox="1">
            <a:spLocks noChangeArrowheads="1"/>
          </p:cNvSpPr>
          <p:nvPr/>
        </p:nvSpPr>
        <p:spPr bwMode="auto">
          <a:xfrm>
            <a:off x="4267204" y="2763839"/>
            <a:ext cx="990977" cy="523220"/>
          </a:xfrm>
          <a:prstGeom prst="rect">
            <a:avLst/>
          </a:prstGeom>
          <a:noFill/>
          <a:ln w="9525">
            <a:noFill/>
            <a:miter lim="800000"/>
            <a:headEnd/>
            <a:tailEnd/>
          </a:ln>
        </p:spPr>
        <p:txBody>
          <a:bodyPr wrap="none">
            <a:spAutoFit/>
          </a:bodyPr>
          <a:lstStyle/>
          <a:p>
            <a:pPr eaLnBrk="1" hangingPunct="1"/>
            <a:r>
              <a:rPr lang="en-US" sz="1400">
                <a:solidFill>
                  <a:srgbClr val="000000"/>
                </a:solidFill>
                <a:cs typeface="+mn-cs"/>
              </a:rPr>
              <a:t>Flint Hills</a:t>
            </a:r>
          </a:p>
          <a:p>
            <a:pPr eaLnBrk="1" hangingPunct="1"/>
            <a:r>
              <a:rPr lang="en-US" sz="1400">
                <a:solidFill>
                  <a:srgbClr val="000000"/>
                </a:solidFill>
                <a:cs typeface="+mn-cs"/>
              </a:rPr>
              <a:t>Ecoregion</a:t>
            </a:r>
          </a:p>
        </p:txBody>
      </p:sp>
      <p:graphicFrame>
        <p:nvGraphicFramePr>
          <p:cNvPr id="1026" name="Object 120"/>
          <p:cNvGraphicFramePr>
            <a:graphicFrameLocks noChangeAspect="1"/>
          </p:cNvGraphicFramePr>
          <p:nvPr/>
        </p:nvGraphicFramePr>
        <p:xfrm>
          <a:off x="7778752" y="530225"/>
          <a:ext cx="2738439" cy="3302000"/>
        </p:xfrm>
        <a:graphic>
          <a:graphicData uri="http://schemas.openxmlformats.org/presentationml/2006/ole">
            <mc:AlternateContent xmlns:mc="http://schemas.openxmlformats.org/markup-compatibility/2006">
              <mc:Choice xmlns:v="urn:schemas-microsoft-com:vml" Requires="v">
                <p:oleObj spid="_x0000_s2057" name="Acrobat Document" r:id="rId4" imgW="5829233" imgH="7543800" progId="AcroExch.Document.7">
                  <p:embed/>
                </p:oleObj>
              </mc:Choice>
              <mc:Fallback>
                <p:oleObj name="Acrobat Document" r:id="rId4" imgW="5829233" imgH="7543800" progId="AcroExch.Document.7">
                  <p:embed/>
                  <p:pic>
                    <p:nvPicPr>
                      <p:cNvPr id="1026" name="Object 120"/>
                      <p:cNvPicPr>
                        <a:picLocks noChangeAspect="1" noChangeArrowheads="1"/>
                      </p:cNvPicPr>
                      <p:nvPr/>
                    </p:nvPicPr>
                    <p:blipFill>
                      <a:blip r:embed="rId5">
                        <a:extLst>
                          <a:ext uri="{28A0092B-C50C-407E-A947-70E740481C1C}">
                            <a14:useLocalDpi xmlns:a14="http://schemas.microsoft.com/office/drawing/2010/main" val="0"/>
                          </a:ext>
                        </a:extLst>
                      </a:blip>
                      <a:srcRect r="6274" b="12727"/>
                      <a:stretch>
                        <a:fillRect/>
                      </a:stretch>
                    </p:blipFill>
                    <p:spPr bwMode="auto">
                      <a:xfrm>
                        <a:off x="7778752" y="530225"/>
                        <a:ext cx="2738439" cy="3302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1" name="TextBox 39"/>
          <p:cNvSpPr txBox="1">
            <a:spLocks noChangeArrowheads="1"/>
          </p:cNvSpPr>
          <p:nvPr/>
        </p:nvSpPr>
        <p:spPr bwMode="auto">
          <a:xfrm>
            <a:off x="1570039" y="53975"/>
            <a:ext cx="9129422" cy="553998"/>
          </a:xfrm>
          <a:prstGeom prst="rect">
            <a:avLst/>
          </a:prstGeom>
          <a:noFill/>
          <a:ln w="9525">
            <a:noFill/>
            <a:miter lim="800000"/>
            <a:headEnd/>
            <a:tailEnd/>
          </a:ln>
        </p:spPr>
        <p:txBody>
          <a:bodyPr wrap="none">
            <a:spAutoFit/>
          </a:bodyPr>
          <a:lstStyle/>
          <a:p>
            <a:pPr eaLnBrk="1" hangingPunct="1"/>
            <a:r>
              <a:rPr lang="en-US" sz="3000">
                <a:solidFill>
                  <a:srgbClr val="003300"/>
                </a:solidFill>
              </a:rPr>
              <a:t>Largest remaining areas of native prairie in Flint Hills</a:t>
            </a:r>
          </a:p>
        </p:txBody>
      </p:sp>
      <p:sp>
        <p:nvSpPr>
          <p:cNvPr id="1032" name="Line 122"/>
          <p:cNvSpPr>
            <a:spLocks noChangeShapeType="1"/>
          </p:cNvSpPr>
          <p:nvPr/>
        </p:nvSpPr>
        <p:spPr bwMode="auto">
          <a:xfrm flipV="1">
            <a:off x="4786313" y="3730627"/>
            <a:ext cx="4125912" cy="196851"/>
          </a:xfrm>
          <a:prstGeom prst="line">
            <a:avLst/>
          </a:prstGeom>
          <a:noFill/>
          <a:ln w="19050">
            <a:solidFill>
              <a:schemeClr val="tx1"/>
            </a:solidFill>
            <a:prstDash val="dash"/>
            <a:round/>
            <a:headEnd/>
            <a:tailEnd/>
          </a:ln>
        </p:spPr>
        <p:txBody>
          <a:bodyPr/>
          <a:lstStyle/>
          <a:p>
            <a:pPr eaLnBrk="1" hangingPunct="1"/>
            <a:endParaRPr lang="en-US">
              <a:solidFill>
                <a:srgbClr val="000000"/>
              </a:solidFill>
              <a:cs typeface="+mn-cs"/>
            </a:endParaRPr>
          </a:p>
        </p:txBody>
      </p:sp>
      <p:sp>
        <p:nvSpPr>
          <p:cNvPr id="1033" name="Line 122"/>
          <p:cNvSpPr>
            <a:spLocks noChangeShapeType="1"/>
          </p:cNvSpPr>
          <p:nvPr/>
        </p:nvSpPr>
        <p:spPr bwMode="auto">
          <a:xfrm flipV="1">
            <a:off x="4797425" y="882651"/>
            <a:ext cx="4103688" cy="2349500"/>
          </a:xfrm>
          <a:prstGeom prst="line">
            <a:avLst/>
          </a:prstGeom>
          <a:noFill/>
          <a:ln w="19050">
            <a:solidFill>
              <a:schemeClr val="tx1"/>
            </a:solidFill>
            <a:prstDash val="dash"/>
            <a:round/>
            <a:headEnd/>
            <a:tailEnd/>
          </a:ln>
        </p:spPr>
        <p:txBody>
          <a:bodyPr/>
          <a:lstStyle/>
          <a:p>
            <a:pPr eaLnBrk="1" hangingPunct="1"/>
            <a:endParaRPr lang="en-US">
              <a:solidFill>
                <a:srgbClr val="000000"/>
              </a:solidFill>
              <a:cs typeface="+mn-cs"/>
            </a:endParaRPr>
          </a:p>
        </p:txBody>
      </p:sp>
      <p:sp>
        <p:nvSpPr>
          <p:cNvPr id="1034" name="Text Box 124"/>
          <p:cNvSpPr txBox="1">
            <a:spLocks noChangeArrowheads="1"/>
          </p:cNvSpPr>
          <p:nvPr/>
        </p:nvSpPr>
        <p:spPr bwMode="auto">
          <a:xfrm>
            <a:off x="6386513" y="2265367"/>
            <a:ext cx="1778000" cy="1323439"/>
          </a:xfrm>
          <a:prstGeom prst="rect">
            <a:avLst/>
          </a:prstGeom>
          <a:noFill/>
          <a:ln w="9525">
            <a:noFill/>
            <a:miter lim="800000"/>
            <a:headEnd/>
            <a:tailEnd/>
          </a:ln>
        </p:spPr>
        <p:txBody>
          <a:bodyPr>
            <a:spAutoFit/>
          </a:bodyPr>
          <a:lstStyle/>
          <a:p>
            <a:pPr eaLnBrk="1" hangingPunct="1"/>
            <a:r>
              <a:rPr lang="en-US" sz="2000">
                <a:solidFill>
                  <a:srgbClr val="003300"/>
                </a:solidFill>
                <a:cs typeface="+mn-cs"/>
              </a:rPr>
              <a:t>Konza Prairie</a:t>
            </a:r>
          </a:p>
          <a:p>
            <a:pPr eaLnBrk="1" hangingPunct="1"/>
            <a:r>
              <a:rPr lang="en-US" sz="2000">
                <a:solidFill>
                  <a:srgbClr val="003300"/>
                </a:solidFill>
                <a:cs typeface="+mn-cs"/>
              </a:rPr>
              <a:t>Biological</a:t>
            </a:r>
          </a:p>
          <a:p>
            <a:pPr eaLnBrk="1" hangingPunct="1"/>
            <a:r>
              <a:rPr lang="en-US" sz="2000">
                <a:solidFill>
                  <a:srgbClr val="003300"/>
                </a:solidFill>
                <a:cs typeface="+mn-cs"/>
              </a:rPr>
              <a:t>Station and LTER site</a:t>
            </a:r>
          </a:p>
        </p:txBody>
      </p:sp>
      <p:sp>
        <p:nvSpPr>
          <p:cNvPr id="1035" name="TextBox 9"/>
          <p:cNvSpPr txBox="1">
            <a:spLocks noChangeArrowheads="1"/>
          </p:cNvSpPr>
          <p:nvPr/>
        </p:nvSpPr>
        <p:spPr bwMode="auto">
          <a:xfrm>
            <a:off x="9034463" y="1217613"/>
            <a:ext cx="324128" cy="523220"/>
          </a:xfrm>
          <a:prstGeom prst="rect">
            <a:avLst/>
          </a:prstGeom>
          <a:noFill/>
          <a:ln w="9525">
            <a:noFill/>
            <a:miter lim="800000"/>
            <a:headEnd/>
            <a:tailEnd/>
          </a:ln>
        </p:spPr>
        <p:txBody>
          <a:bodyPr wrap="none">
            <a:spAutoFit/>
          </a:bodyPr>
          <a:lstStyle/>
          <a:p>
            <a:pPr eaLnBrk="1" hangingPunct="1"/>
            <a:r>
              <a:rPr lang="en-US" sz="2800" b="1">
                <a:solidFill>
                  <a:srgbClr val="000000"/>
                </a:solidFill>
                <a:cs typeface="+mn-cs"/>
              </a:rPr>
              <a:t>*</a:t>
            </a:r>
          </a:p>
        </p:txBody>
      </p:sp>
      <p:cxnSp>
        <p:nvCxnSpPr>
          <p:cNvPr id="12" name="Straight Arrow Connector 11"/>
          <p:cNvCxnSpPr>
            <a:endCxn id="1035" idx="1"/>
          </p:cNvCxnSpPr>
          <p:nvPr/>
        </p:nvCxnSpPr>
        <p:spPr>
          <a:xfrm flipV="1">
            <a:off x="7702551" y="1479225"/>
            <a:ext cx="1331912" cy="698831"/>
          </a:xfrm>
          <a:prstGeom prst="straightConnector1">
            <a:avLst/>
          </a:prstGeom>
          <a:ln w="25400">
            <a:solidFill>
              <a:srgbClr val="0033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786318" y="2868618"/>
            <a:ext cx="1444625" cy="541337"/>
          </a:xfrm>
          <a:prstGeom prst="straightConnector1">
            <a:avLst/>
          </a:prstGeom>
          <a:ln w="25400">
            <a:solidFill>
              <a:srgbClr val="003300"/>
            </a:solidFill>
            <a:tailEnd type="arrow" w="lg" len="lg"/>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587707" y="3950900"/>
            <a:ext cx="3843756" cy="2348303"/>
          </a:xfrm>
          <a:prstGeom prst="rect">
            <a:avLst/>
          </a:prstGeom>
        </p:spPr>
      </p:pic>
    </p:spTree>
    <p:extLst>
      <p:ext uri="{BB962C8B-B14F-4D97-AF65-F5344CB8AC3E}">
        <p14:creationId xmlns:p14="http://schemas.microsoft.com/office/powerpoint/2010/main" val="31095672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 descr="\\sunfish\home\jblair\Documents\My Pictures\Konza landscape 2007.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04973" y="91440"/>
            <a:ext cx="10265790" cy="6675120"/>
          </a:xfrm>
          <a:prstGeom prst="rect">
            <a:avLst/>
          </a:prstGeom>
          <a:noFill/>
          <a:effectLst>
            <a:softEdge rad="279400"/>
          </a:effectLst>
        </p:spPr>
      </p:pic>
      <p:sp>
        <p:nvSpPr>
          <p:cNvPr id="20483" name="Text Box 3"/>
          <p:cNvSpPr txBox="1">
            <a:spLocks noChangeArrowheads="1"/>
          </p:cNvSpPr>
          <p:nvPr/>
        </p:nvSpPr>
        <p:spPr bwMode="auto">
          <a:xfrm>
            <a:off x="2153521" y="723955"/>
            <a:ext cx="8189913" cy="5432256"/>
          </a:xfrm>
          <a:prstGeom prst="rect">
            <a:avLst/>
          </a:prstGeom>
          <a:noFill/>
          <a:ln w="9525">
            <a:noFill/>
            <a:miter lim="800000"/>
            <a:headEnd/>
            <a:tailEnd/>
          </a:ln>
        </p:spPr>
        <p:txBody>
          <a:bodyPr>
            <a:spAutoFit/>
          </a:bodyPr>
          <a:lstStyle/>
          <a:p>
            <a:pPr marL="292093" indent="-292093" algn="ctr">
              <a:spcBef>
                <a:spcPct val="50000"/>
              </a:spcBef>
            </a:pPr>
            <a:r>
              <a:rPr lang="en-US" sz="3200" b="1" dirty="0">
                <a:solidFill>
                  <a:srgbClr val="000000"/>
                </a:solidFill>
              </a:rPr>
              <a:t>KONZA PRAIRIE BIOLOGICAL STATION</a:t>
            </a:r>
          </a:p>
          <a:p>
            <a:pPr marL="292093" indent="-292093">
              <a:spcBef>
                <a:spcPct val="50000"/>
              </a:spcBef>
            </a:pPr>
            <a:endParaRPr lang="en-US" b="1" dirty="0">
              <a:solidFill>
                <a:srgbClr val="FFFFFF"/>
              </a:solidFill>
            </a:endParaRPr>
          </a:p>
          <a:p>
            <a:pPr marL="292093" indent="-292093">
              <a:spcBef>
                <a:spcPct val="50000"/>
              </a:spcBef>
            </a:pPr>
            <a:endParaRPr lang="en-US" b="1" dirty="0">
              <a:solidFill>
                <a:srgbClr val="FFFFFF"/>
              </a:solidFill>
            </a:endParaRPr>
          </a:p>
          <a:p>
            <a:pPr marL="292093" indent="-292093">
              <a:spcBef>
                <a:spcPct val="50000"/>
              </a:spcBef>
            </a:pPr>
            <a:endParaRPr lang="en-US" b="1" dirty="0">
              <a:solidFill>
                <a:srgbClr val="FFFFFF"/>
              </a:solidFill>
            </a:endParaRPr>
          </a:p>
          <a:p>
            <a:pPr marL="292093" indent="-292093">
              <a:spcBef>
                <a:spcPct val="50000"/>
              </a:spcBef>
              <a:buClr>
                <a:srgbClr val="FFFFFF"/>
              </a:buClr>
              <a:buFontTx/>
              <a:buChar char="•"/>
            </a:pPr>
            <a:r>
              <a:rPr lang="en-US" sz="2600" dirty="0">
                <a:solidFill>
                  <a:srgbClr val="FFFFFF"/>
                </a:solidFill>
              </a:rPr>
              <a:t>8,600 acre ha preserve jointly owned by KSU and The Nature Conservancy</a:t>
            </a:r>
          </a:p>
          <a:p>
            <a:pPr marL="292093" indent="-292093">
              <a:spcBef>
                <a:spcPct val="50000"/>
              </a:spcBef>
              <a:buClr>
                <a:srgbClr val="FFFFFF"/>
              </a:buClr>
              <a:buFontTx/>
              <a:buChar char="•"/>
            </a:pPr>
            <a:r>
              <a:rPr lang="en-US" sz="2600" dirty="0">
                <a:solidFill>
                  <a:srgbClr val="FFFFFF"/>
                </a:solidFill>
              </a:rPr>
              <a:t>Established in 1971</a:t>
            </a:r>
          </a:p>
          <a:p>
            <a:pPr marL="292093" indent="-292093">
              <a:spcBef>
                <a:spcPct val="50000"/>
              </a:spcBef>
              <a:buClr>
                <a:srgbClr val="FFFFFF"/>
              </a:buClr>
              <a:buFontTx/>
              <a:buChar char="•"/>
            </a:pPr>
            <a:r>
              <a:rPr lang="en-US" sz="2600" dirty="0">
                <a:solidFill>
                  <a:srgbClr val="FFFFFF"/>
                </a:solidFill>
              </a:rPr>
              <a:t>Operated as a field research station by the KSU Division of Biology</a:t>
            </a:r>
          </a:p>
          <a:p>
            <a:pPr marL="292093" indent="-292093">
              <a:spcBef>
                <a:spcPct val="50000"/>
              </a:spcBef>
              <a:buFontTx/>
              <a:buChar char="•"/>
            </a:pPr>
            <a:r>
              <a:rPr lang="en-US" sz="2600" dirty="0">
                <a:solidFill>
                  <a:srgbClr val="FFFFFF"/>
                </a:solidFill>
              </a:rPr>
              <a:t>Dedicated to a three-fold mission of research, science education, and conservation</a:t>
            </a:r>
          </a:p>
        </p:txBody>
      </p:sp>
    </p:spTree>
    <p:extLst>
      <p:ext uri="{BB962C8B-B14F-4D97-AF65-F5344CB8AC3E}">
        <p14:creationId xmlns:p14="http://schemas.microsoft.com/office/powerpoint/2010/main" val="25330364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24" name="Text Box 1028"/>
          <p:cNvSpPr txBox="1">
            <a:spLocks noChangeArrowheads="1"/>
          </p:cNvSpPr>
          <p:nvPr/>
        </p:nvSpPr>
        <p:spPr bwMode="auto">
          <a:xfrm>
            <a:off x="304800" y="265249"/>
            <a:ext cx="11432313" cy="1384995"/>
          </a:xfrm>
          <a:prstGeom prst="rect">
            <a:avLst/>
          </a:prstGeom>
          <a:noFill/>
          <a:ln w="9525">
            <a:noFill/>
            <a:miter lim="800000"/>
            <a:headEnd/>
            <a:tailEnd/>
          </a:ln>
        </p:spPr>
        <p:txBody>
          <a:bodyPr wrap="square">
            <a:spAutoFit/>
          </a:bodyPr>
          <a:lstStyle/>
          <a:p>
            <a:r>
              <a:rPr lang="en-US" sz="2800" dirty="0">
                <a:cs typeface="Arial" pitchFamily="34" charset="0"/>
              </a:rPr>
              <a:t>Ecology comes from the Greek word “</a:t>
            </a:r>
            <a:r>
              <a:rPr lang="en-US" sz="2800" dirty="0" err="1">
                <a:cs typeface="Arial" pitchFamily="34" charset="0"/>
              </a:rPr>
              <a:t>oikos</a:t>
            </a:r>
            <a:r>
              <a:rPr lang="en-US" sz="2800" dirty="0">
                <a:cs typeface="Arial" pitchFamily="34" charset="0"/>
              </a:rPr>
              <a:t>”, meaning </a:t>
            </a:r>
            <a:r>
              <a:rPr lang="en-US" sz="2800" dirty="0">
                <a:solidFill>
                  <a:srgbClr val="C00000"/>
                </a:solidFill>
                <a:cs typeface="Arial" pitchFamily="34" charset="0"/>
              </a:rPr>
              <a:t>household</a:t>
            </a:r>
            <a:r>
              <a:rPr lang="en-US" sz="2800" dirty="0">
                <a:cs typeface="Arial" pitchFamily="34" charset="0"/>
              </a:rPr>
              <a:t>, or place to live. So, ecology started out as the study of where things live and what they do there…</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13448" y="1273107"/>
            <a:ext cx="3978552" cy="5584893"/>
          </a:xfrm>
          <a:prstGeom prst="rect">
            <a:avLst/>
          </a:prstGeom>
        </p:spPr>
      </p:pic>
      <p:sp>
        <p:nvSpPr>
          <p:cNvPr id="4" name="TextBox 3"/>
          <p:cNvSpPr txBox="1"/>
          <p:nvPr/>
        </p:nvSpPr>
        <p:spPr>
          <a:xfrm>
            <a:off x="304799" y="1934846"/>
            <a:ext cx="7344697" cy="4647426"/>
          </a:xfrm>
          <a:prstGeom prst="rect">
            <a:avLst/>
          </a:prstGeom>
          <a:noFill/>
        </p:spPr>
        <p:txBody>
          <a:bodyPr wrap="square" rtlCol="0">
            <a:spAutoFit/>
          </a:bodyPr>
          <a:lstStyle/>
          <a:p>
            <a:pPr marL="457200" indent="-457200" eaLnBrk="1" hangingPunct="1"/>
            <a:r>
              <a:rPr lang="en-US" altLang="en-US" sz="2600" dirty="0">
                <a:cs typeface="Arial" pitchFamily="34" charset="0"/>
              </a:rPr>
              <a:t>Coined by </a:t>
            </a:r>
            <a:r>
              <a:rPr lang="en-US" altLang="en-US" sz="2600" u="sng" dirty="0">
                <a:solidFill>
                  <a:srgbClr val="C00000"/>
                </a:solidFill>
              </a:rPr>
              <a:t>Ernst Haeckel</a:t>
            </a:r>
            <a:r>
              <a:rPr lang="en-US" altLang="en-US" sz="2600" dirty="0"/>
              <a:t> </a:t>
            </a:r>
            <a:r>
              <a:rPr lang="en-US" altLang="en-US" sz="2600" dirty="0">
                <a:cs typeface="Arial" pitchFamily="34" charset="0"/>
              </a:rPr>
              <a:t>in 1866…</a:t>
            </a:r>
          </a:p>
          <a:p>
            <a:pPr marL="457200" indent="-457200" eaLnBrk="1" hangingPunct="1">
              <a:buFontTx/>
              <a:buNone/>
            </a:pPr>
            <a:endParaRPr lang="en-US" altLang="en-US" sz="1000" dirty="0">
              <a:cs typeface="Arial" pitchFamily="34" charset="0"/>
            </a:endParaRPr>
          </a:p>
          <a:p>
            <a:pPr marL="339725" indent="-339725" eaLnBrk="1" hangingPunct="1">
              <a:buFontTx/>
              <a:buNone/>
            </a:pPr>
            <a:r>
              <a:rPr lang="en-US" altLang="en-US" sz="2600" i="1" dirty="0">
                <a:cs typeface="Arial" pitchFamily="34" charset="0"/>
              </a:rPr>
              <a:t>		“By ecology, we mean the body of knowledge concerning the </a:t>
            </a:r>
            <a:r>
              <a:rPr lang="en-US" altLang="en-US" sz="2600" b="1" i="1" dirty="0">
                <a:cs typeface="Arial" pitchFamily="34" charset="0"/>
              </a:rPr>
              <a:t>economy of nature</a:t>
            </a:r>
            <a:r>
              <a:rPr lang="en-US" altLang="en-US" sz="2600" i="1" dirty="0">
                <a:cs typeface="Arial" pitchFamily="34" charset="0"/>
              </a:rPr>
              <a:t>- - the </a:t>
            </a:r>
            <a:r>
              <a:rPr lang="en-US" altLang="en-US" sz="2600" i="1" u="sng" dirty="0">
                <a:cs typeface="Arial" pitchFamily="34" charset="0"/>
              </a:rPr>
              <a:t>investigation of the total relations of the animal both to its living and to its non-living environment</a:t>
            </a:r>
            <a:r>
              <a:rPr lang="en-US" altLang="en-US" sz="2600" i="1" dirty="0">
                <a:cs typeface="Arial" pitchFamily="34" charset="0"/>
              </a:rPr>
              <a:t>… </a:t>
            </a:r>
          </a:p>
          <a:p>
            <a:pPr marL="339725" indent="-339725" eaLnBrk="1" hangingPunct="1">
              <a:buFontTx/>
              <a:buNone/>
            </a:pPr>
            <a:endParaRPr lang="en-US" altLang="en-US" sz="2600" i="1" dirty="0">
              <a:cs typeface="Arial" pitchFamily="34" charset="0"/>
            </a:endParaRPr>
          </a:p>
          <a:p>
            <a:pPr marL="339725" indent="-339725" eaLnBrk="1" hangingPunct="1">
              <a:buFontTx/>
              <a:buNone/>
            </a:pPr>
            <a:r>
              <a:rPr lang="en-US" altLang="en-US" sz="2600" i="1" dirty="0">
                <a:cs typeface="Arial" pitchFamily="34" charset="0"/>
              </a:rPr>
              <a:t>	…in a word, ecology is the study of all the complex interrelationships referred to by Darwin as the conditions of the struggle for existence.”</a:t>
            </a:r>
            <a:endParaRPr lang="en-US" sz="2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2"/>
          <p:cNvSpPr txBox="1">
            <a:spLocks noChangeArrowheads="1"/>
          </p:cNvSpPr>
          <p:nvPr/>
        </p:nvSpPr>
        <p:spPr bwMode="auto">
          <a:xfrm>
            <a:off x="537328" y="140839"/>
            <a:ext cx="10906812" cy="2462213"/>
          </a:xfrm>
          <a:prstGeom prst="rect">
            <a:avLst/>
          </a:prstGeom>
          <a:noFill/>
          <a:ln w="9525">
            <a:noFill/>
            <a:miter lim="800000"/>
            <a:headEnd/>
            <a:tailEnd/>
          </a:ln>
        </p:spPr>
        <p:txBody>
          <a:bodyPr wrap="square">
            <a:spAutoFit/>
          </a:bodyPr>
          <a:lstStyle/>
          <a:p>
            <a:pPr>
              <a:spcBef>
                <a:spcPct val="50000"/>
              </a:spcBef>
            </a:pPr>
            <a:r>
              <a:rPr lang="en-US" sz="2800" dirty="0" err="1">
                <a:solidFill>
                  <a:srgbClr val="000000"/>
                </a:solidFill>
              </a:rPr>
              <a:t>Konza</a:t>
            </a:r>
            <a:r>
              <a:rPr lang="en-US" sz="2800" dirty="0">
                <a:solidFill>
                  <a:srgbClr val="000000"/>
                </a:solidFill>
              </a:rPr>
              <a:t> is a unique outdoor laboratory that provides opportunities for grassland ecology and for basic biological research on a wide range of organisms and ecological processes</a:t>
            </a:r>
          </a:p>
          <a:p>
            <a:pPr>
              <a:spcBef>
                <a:spcPct val="50000"/>
              </a:spcBef>
            </a:pPr>
            <a:r>
              <a:rPr lang="en-US" sz="2800" dirty="0">
                <a:solidFill>
                  <a:srgbClr val="000000"/>
                </a:solidFill>
              </a:rPr>
              <a:t>KPBS hosts scientists and students from institutions around the country and the world</a:t>
            </a:r>
          </a:p>
        </p:txBody>
      </p:sp>
      <p:pic>
        <p:nvPicPr>
          <p:cNvPr id="28675" name="Picture 3" descr="K3-14"/>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648200" y="2643717"/>
            <a:ext cx="2971800" cy="1981200"/>
          </a:xfrm>
          <a:prstGeom prst="rect">
            <a:avLst/>
          </a:prstGeom>
          <a:noFill/>
          <a:ln w="9525">
            <a:noFill/>
            <a:miter lim="800000"/>
            <a:headEnd/>
            <a:tailEnd/>
          </a:ln>
          <a:effectLst>
            <a:softEdge rad="139700"/>
          </a:effectLst>
        </p:spPr>
      </p:pic>
      <p:pic>
        <p:nvPicPr>
          <p:cNvPr id="28676" name="Picture 4" descr="K3-1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48200" y="4701117"/>
            <a:ext cx="2971800" cy="1981200"/>
          </a:xfrm>
          <a:prstGeom prst="rect">
            <a:avLst/>
          </a:prstGeom>
          <a:noFill/>
          <a:ln w="9525">
            <a:noFill/>
            <a:miter lim="800000"/>
            <a:headEnd/>
            <a:tailEnd/>
          </a:ln>
          <a:effectLst>
            <a:softEdge rad="139700"/>
          </a:effectLst>
        </p:spPr>
      </p:pic>
      <p:pic>
        <p:nvPicPr>
          <p:cNvPr id="28677" name="Picture 6" descr="K3-1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03400" y="2643717"/>
            <a:ext cx="2692400" cy="4038600"/>
          </a:xfrm>
          <a:prstGeom prst="rect">
            <a:avLst/>
          </a:prstGeom>
          <a:noFill/>
          <a:ln w="9525">
            <a:noFill/>
            <a:miter lim="800000"/>
            <a:headEnd/>
            <a:tailEnd/>
          </a:ln>
          <a:effectLst>
            <a:softEdge rad="139700"/>
          </a:effectLst>
        </p:spPr>
      </p:pic>
      <p:pic>
        <p:nvPicPr>
          <p:cNvPr id="28678" name="Picture 7" descr="farai"/>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72401" y="2643717"/>
            <a:ext cx="2490788" cy="4038600"/>
          </a:xfrm>
          <a:prstGeom prst="rect">
            <a:avLst/>
          </a:prstGeom>
          <a:noFill/>
          <a:ln w="9525">
            <a:noFill/>
            <a:miter lim="800000"/>
            <a:headEnd/>
            <a:tailEnd/>
          </a:ln>
          <a:effectLst>
            <a:softEdge rad="139700"/>
          </a:effectLst>
        </p:spPr>
      </p:pic>
    </p:spTree>
    <p:extLst>
      <p:ext uri="{BB962C8B-B14F-4D97-AF65-F5344CB8AC3E}">
        <p14:creationId xmlns:p14="http://schemas.microsoft.com/office/powerpoint/2010/main" val="3008568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622168" y="93315"/>
            <a:ext cx="8917757" cy="1384995"/>
          </a:xfrm>
          <a:prstGeom prst="rect">
            <a:avLst/>
          </a:prstGeom>
          <a:noFill/>
          <a:ln w="9525">
            <a:noFill/>
            <a:miter lim="800000"/>
            <a:headEnd/>
            <a:tailEnd/>
          </a:ln>
        </p:spPr>
        <p:txBody>
          <a:bodyPr wrap="square">
            <a:spAutoFit/>
          </a:bodyPr>
          <a:lstStyle/>
          <a:p>
            <a:pPr>
              <a:spcBef>
                <a:spcPct val="50000"/>
              </a:spcBef>
            </a:pPr>
            <a:r>
              <a:rPr lang="en-US" sz="2800" dirty="0" err="1">
                <a:solidFill>
                  <a:srgbClr val="000000"/>
                </a:solidFill>
              </a:rPr>
              <a:t>Konza</a:t>
            </a:r>
            <a:r>
              <a:rPr lang="en-US" sz="2800" dirty="0">
                <a:solidFill>
                  <a:srgbClr val="000000"/>
                </a:solidFill>
              </a:rPr>
              <a:t> also serves as a benchmark for assessing environmental changes and their impacts on grassland populations, communities, and ecosystems</a:t>
            </a:r>
          </a:p>
        </p:txBody>
      </p:sp>
      <p:pic>
        <p:nvPicPr>
          <p:cNvPr id="29699" name="Picture 7" descr="K1-06"/>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715000" y="1524000"/>
            <a:ext cx="2732088" cy="4876800"/>
          </a:xfrm>
          <a:prstGeom prst="rect">
            <a:avLst/>
          </a:prstGeom>
          <a:noFill/>
          <a:ln w="9525">
            <a:noFill/>
            <a:miter lim="800000"/>
            <a:headEnd/>
            <a:tailEnd/>
          </a:ln>
        </p:spPr>
      </p:pic>
      <p:pic>
        <p:nvPicPr>
          <p:cNvPr id="29700" name="Picture 9" descr="K1-1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81200" y="4038600"/>
            <a:ext cx="3505200" cy="2336800"/>
          </a:xfrm>
          <a:prstGeom prst="rect">
            <a:avLst/>
          </a:prstGeom>
          <a:noFill/>
          <a:ln w="9525">
            <a:noFill/>
            <a:miter lim="800000"/>
            <a:headEnd/>
            <a:tailEnd/>
          </a:ln>
        </p:spPr>
      </p:pic>
      <p:pic>
        <p:nvPicPr>
          <p:cNvPr id="29701" name="Picture 11" descr="K3-0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701000" y="252412"/>
            <a:ext cx="1447800" cy="1066800"/>
          </a:xfrm>
          <a:prstGeom prst="rect">
            <a:avLst/>
          </a:prstGeom>
          <a:noFill/>
          <a:ln w="9525">
            <a:noFill/>
            <a:miter lim="800000"/>
            <a:headEnd/>
            <a:tailEnd/>
          </a:ln>
        </p:spPr>
      </p:pic>
      <p:pic>
        <p:nvPicPr>
          <p:cNvPr id="29702" name="Picture 13" descr="F2-0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81200" y="1524000"/>
            <a:ext cx="3505200" cy="2336800"/>
          </a:xfrm>
          <a:prstGeom prst="rect">
            <a:avLst/>
          </a:prstGeom>
          <a:noFill/>
          <a:ln w="9525">
            <a:noFill/>
            <a:miter lim="800000"/>
            <a:headEnd/>
            <a:tailEnd/>
          </a:ln>
        </p:spPr>
      </p:pic>
      <p:sp>
        <p:nvSpPr>
          <p:cNvPr id="29703" name="TextBox 6"/>
          <p:cNvSpPr txBox="1">
            <a:spLocks noChangeArrowheads="1"/>
          </p:cNvSpPr>
          <p:nvPr/>
        </p:nvSpPr>
        <p:spPr bwMode="auto">
          <a:xfrm>
            <a:off x="8637588" y="1481139"/>
            <a:ext cx="2830162" cy="5047536"/>
          </a:xfrm>
          <a:prstGeom prst="rect">
            <a:avLst/>
          </a:prstGeom>
          <a:noFill/>
          <a:ln w="9525">
            <a:noFill/>
            <a:miter lim="800000"/>
            <a:headEnd/>
            <a:tailEnd/>
          </a:ln>
        </p:spPr>
        <p:txBody>
          <a:bodyPr wrap="square">
            <a:spAutoFit/>
          </a:bodyPr>
          <a:lstStyle/>
          <a:p>
            <a:r>
              <a:rPr lang="en-US" sz="2200" dirty="0" err="1">
                <a:solidFill>
                  <a:srgbClr val="000000"/>
                </a:solidFill>
              </a:rPr>
              <a:t>Ameriflux</a:t>
            </a:r>
            <a:endParaRPr lang="en-US" sz="2200" dirty="0">
              <a:solidFill>
                <a:srgbClr val="000000"/>
              </a:solidFill>
            </a:endParaRPr>
          </a:p>
          <a:p>
            <a:pPr>
              <a:spcBef>
                <a:spcPts val="1200"/>
              </a:spcBef>
            </a:pPr>
            <a:r>
              <a:rPr lang="en-US" sz="2200" dirty="0">
                <a:solidFill>
                  <a:srgbClr val="000000"/>
                </a:solidFill>
              </a:rPr>
              <a:t>National Atmospheric Deposition Program</a:t>
            </a:r>
          </a:p>
          <a:p>
            <a:pPr>
              <a:spcBef>
                <a:spcPts val="1200"/>
              </a:spcBef>
            </a:pPr>
            <a:r>
              <a:rPr lang="en-US" sz="2200" dirty="0">
                <a:solidFill>
                  <a:srgbClr val="000000"/>
                </a:solidFill>
              </a:rPr>
              <a:t>Clean Air Standards and Trends Network</a:t>
            </a:r>
          </a:p>
          <a:p>
            <a:pPr>
              <a:spcBef>
                <a:spcPts val="1200"/>
              </a:spcBef>
            </a:pPr>
            <a:r>
              <a:rPr lang="en-US" sz="2200" dirty="0">
                <a:solidFill>
                  <a:srgbClr val="000000"/>
                </a:solidFill>
              </a:rPr>
              <a:t>USGS Hydrologic Benchmark Network</a:t>
            </a:r>
          </a:p>
          <a:p>
            <a:pPr>
              <a:spcBef>
                <a:spcPts val="1200"/>
              </a:spcBef>
            </a:pPr>
            <a:r>
              <a:rPr lang="en-US" sz="2200" dirty="0">
                <a:solidFill>
                  <a:srgbClr val="000000"/>
                </a:solidFill>
              </a:rPr>
              <a:t>NOAA Climate Reference Network</a:t>
            </a:r>
          </a:p>
          <a:p>
            <a:pPr>
              <a:spcBef>
                <a:spcPts val="1200"/>
              </a:spcBef>
            </a:pPr>
            <a:r>
              <a:rPr lang="en-US" sz="2200" dirty="0">
                <a:solidFill>
                  <a:srgbClr val="000000"/>
                </a:solidFill>
              </a:rPr>
              <a:t>National Ecological Observatory Network</a:t>
            </a:r>
          </a:p>
          <a:p>
            <a:pPr>
              <a:spcBef>
                <a:spcPts val="1200"/>
              </a:spcBef>
            </a:pPr>
            <a:r>
              <a:rPr lang="en-US" sz="2200" dirty="0">
                <a:solidFill>
                  <a:srgbClr val="000000"/>
                </a:solidFill>
              </a:rPr>
              <a:t>and others…</a:t>
            </a:r>
          </a:p>
        </p:txBody>
      </p:sp>
    </p:spTree>
    <p:extLst>
      <p:ext uri="{BB962C8B-B14F-4D97-AF65-F5344CB8AC3E}">
        <p14:creationId xmlns:p14="http://schemas.microsoft.com/office/powerpoint/2010/main" val="38888754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909" name="Rectangle 45"/>
          <p:cNvSpPr>
            <a:spLocks noChangeArrowheads="1"/>
          </p:cNvSpPr>
          <p:nvPr/>
        </p:nvSpPr>
        <p:spPr bwMode="auto">
          <a:xfrm>
            <a:off x="540567" y="597962"/>
            <a:ext cx="5134369" cy="5447645"/>
          </a:xfrm>
          <a:prstGeom prst="rect">
            <a:avLst/>
          </a:prstGeom>
          <a:noFill/>
          <a:ln w="9525">
            <a:noFill/>
            <a:miter lim="800000"/>
            <a:headEnd/>
            <a:tailEnd/>
          </a:ln>
          <a:effectLst/>
        </p:spPr>
        <p:txBody>
          <a:bodyPr wrap="square">
            <a:spAutoFit/>
          </a:bodyPr>
          <a:lstStyle/>
          <a:p>
            <a:pPr eaLnBrk="1" hangingPunct="1">
              <a:defRPr/>
            </a:pPr>
            <a:r>
              <a:rPr lang="en-US" sz="2800" b="1" dirty="0">
                <a:solidFill>
                  <a:srgbClr val="000066"/>
                </a:solidFill>
              </a:rPr>
              <a:t>Long-Term Ecological Research (LTER) Network </a:t>
            </a:r>
          </a:p>
          <a:p>
            <a:pPr eaLnBrk="1" hangingPunct="1">
              <a:defRPr/>
            </a:pPr>
            <a:endParaRPr lang="en-US" sz="2000" b="1" dirty="0">
              <a:solidFill>
                <a:srgbClr val="000000"/>
              </a:solidFill>
              <a:latin typeface="Arial"/>
            </a:endParaRPr>
          </a:p>
          <a:p>
            <a:pPr marL="280988" indent="-280988">
              <a:spcAft>
                <a:spcPct val="50000"/>
              </a:spcAft>
              <a:buFontTx/>
              <a:buChar char="•"/>
              <a:defRPr/>
            </a:pPr>
            <a:r>
              <a:rPr lang="en-US" sz="2400" dirty="0">
                <a:solidFill>
                  <a:srgbClr val="000000"/>
                </a:solidFill>
              </a:rPr>
              <a:t>est. in 1980 to support ecological research over </a:t>
            </a:r>
            <a:r>
              <a:rPr lang="en-US" sz="2400" i="1" dirty="0">
                <a:solidFill>
                  <a:srgbClr val="000000"/>
                </a:solidFill>
              </a:rPr>
              <a:t>long temporal and broad spatial scales</a:t>
            </a:r>
            <a:endParaRPr lang="en-US" sz="2400" dirty="0">
              <a:solidFill>
                <a:srgbClr val="000000"/>
              </a:solidFill>
              <a:latin typeface="Arial"/>
            </a:endParaRPr>
          </a:p>
          <a:p>
            <a:pPr marL="280988" indent="-280988">
              <a:spcAft>
                <a:spcPct val="50000"/>
              </a:spcAft>
              <a:buFontTx/>
              <a:buChar char="•"/>
              <a:defRPr/>
            </a:pPr>
            <a:r>
              <a:rPr lang="en-US" sz="2400" dirty="0">
                <a:solidFill>
                  <a:srgbClr val="000000"/>
                </a:solidFill>
              </a:rPr>
              <a:t>28 sites funded in 6 year increments by the National Science Foundation</a:t>
            </a:r>
          </a:p>
          <a:p>
            <a:pPr marL="280988" indent="-280988">
              <a:spcAft>
                <a:spcPct val="50000"/>
              </a:spcAft>
              <a:buFontTx/>
              <a:buChar char="•"/>
              <a:defRPr/>
            </a:pPr>
            <a:r>
              <a:rPr lang="en-US" sz="2400" dirty="0">
                <a:solidFill>
                  <a:srgbClr val="000000"/>
                </a:solidFill>
                <a:latin typeface="Arial"/>
              </a:rPr>
              <a:t>Konza is now in Year 1 of LTER VIII funding cycle (2020-2026)</a:t>
            </a:r>
            <a:endParaRPr lang="en-US" sz="2400" b="1" dirty="0">
              <a:solidFill>
                <a:srgbClr val="000099"/>
              </a:solidFill>
              <a:latin typeface="Arial"/>
            </a:endParaRPr>
          </a:p>
          <a:p>
            <a:pPr eaLnBrk="1" hangingPunct="1">
              <a:defRPr/>
            </a:pPr>
            <a:r>
              <a:rPr lang="en-US" sz="2400" b="1" dirty="0">
                <a:solidFill>
                  <a:srgbClr val="000099"/>
                </a:solidFill>
                <a:latin typeface="Arial"/>
              </a:rPr>
              <a:t>     </a:t>
            </a:r>
            <a:r>
              <a:rPr lang="en-US" sz="2400" dirty="0">
                <a:solidFill>
                  <a:srgbClr val="000099"/>
                </a:solidFill>
                <a:latin typeface="Arial"/>
              </a:rPr>
              <a:t>http://www.lternet.edu</a:t>
            </a:r>
          </a:p>
          <a:p>
            <a:pPr eaLnBrk="1" hangingPunct="1">
              <a:defRPr/>
            </a:pPr>
            <a:endParaRPr lang="en-US" sz="2000" b="1" dirty="0">
              <a:solidFill>
                <a:srgbClr val="000000"/>
              </a:solidFill>
              <a:latin typeface="Arial"/>
            </a:endParaRP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74944" y="-1"/>
            <a:ext cx="5257732" cy="6892489"/>
          </a:xfrm>
          <a:prstGeom prst="rect">
            <a:avLst/>
          </a:prstGeom>
          <a:effectLst>
            <a:softEdge rad="76200"/>
          </a:effectLst>
        </p:spPr>
      </p:pic>
    </p:spTree>
    <p:extLst>
      <p:ext uri="{BB962C8B-B14F-4D97-AF65-F5344CB8AC3E}">
        <p14:creationId xmlns:p14="http://schemas.microsoft.com/office/powerpoint/2010/main" val="14330307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432876" y="427741"/>
            <a:ext cx="9505281" cy="1143000"/>
          </a:xfrm>
        </p:spPr>
        <p:txBody>
          <a:bodyPr/>
          <a:lstStyle/>
          <a:p>
            <a:pPr eaLnBrk="1" hangingPunct="1"/>
            <a:r>
              <a:rPr lang="en-US" altLang="en-US" sz="3200" dirty="0">
                <a:solidFill>
                  <a:srgbClr val="000066"/>
                </a:solidFill>
              </a:rPr>
              <a:t>All of the LTER sites share a common commitment to long-term research in </a:t>
            </a:r>
            <a:r>
              <a:rPr lang="en-US" altLang="en-US" sz="3200" i="1" dirty="0">
                <a:solidFill>
                  <a:srgbClr val="000066"/>
                </a:solidFill>
              </a:rPr>
              <a:t>five core ecological areas</a:t>
            </a:r>
            <a:r>
              <a:rPr lang="en-US" altLang="en-US" sz="3200" dirty="0">
                <a:solidFill>
                  <a:srgbClr val="000066"/>
                </a:solidFill>
              </a:rPr>
              <a:t>:</a:t>
            </a:r>
          </a:p>
        </p:txBody>
      </p:sp>
      <p:sp>
        <p:nvSpPr>
          <p:cNvPr id="13315" name="Rectangle 3"/>
          <p:cNvSpPr>
            <a:spLocks noGrp="1" noChangeArrowheads="1"/>
          </p:cNvSpPr>
          <p:nvPr>
            <p:ph type="body" sz="half" idx="1"/>
          </p:nvPr>
        </p:nvSpPr>
        <p:spPr>
          <a:xfrm>
            <a:off x="1809946" y="1845516"/>
            <a:ext cx="8518890" cy="4424362"/>
          </a:xfrm>
        </p:spPr>
        <p:txBody>
          <a:bodyPr/>
          <a:lstStyle/>
          <a:p>
            <a:pPr eaLnBrk="1" hangingPunct="1">
              <a:spcBef>
                <a:spcPct val="50000"/>
              </a:spcBef>
            </a:pPr>
            <a:r>
              <a:rPr lang="en-US" altLang="en-US" sz="2800" dirty="0"/>
              <a:t>Patterns and controls of </a:t>
            </a:r>
            <a:r>
              <a:rPr lang="en-US" altLang="en-US" sz="2800" b="1" i="1" dirty="0"/>
              <a:t>primary productivity</a:t>
            </a:r>
          </a:p>
          <a:p>
            <a:pPr eaLnBrk="1" hangingPunct="1">
              <a:spcBef>
                <a:spcPct val="50000"/>
              </a:spcBef>
            </a:pPr>
            <a:r>
              <a:rPr lang="en-US" altLang="en-US" sz="2800" dirty="0"/>
              <a:t>Spatial and temporal dynamics of </a:t>
            </a:r>
            <a:r>
              <a:rPr lang="en-US" altLang="en-US" sz="2800" b="1" i="1" dirty="0"/>
              <a:t>selected populations and communities</a:t>
            </a:r>
            <a:endParaRPr lang="en-US" altLang="en-US" sz="2800" dirty="0"/>
          </a:p>
          <a:p>
            <a:pPr eaLnBrk="1" hangingPunct="1">
              <a:spcBef>
                <a:spcPct val="50000"/>
              </a:spcBef>
            </a:pPr>
            <a:r>
              <a:rPr lang="en-US" altLang="en-US" sz="2800" dirty="0"/>
              <a:t>Accumulation and storage of </a:t>
            </a:r>
            <a:r>
              <a:rPr lang="en-US" altLang="en-US" sz="2800" b="1" i="1" dirty="0"/>
              <a:t>organic matter </a:t>
            </a:r>
          </a:p>
          <a:p>
            <a:pPr eaLnBrk="1" hangingPunct="1">
              <a:spcBef>
                <a:spcPct val="50000"/>
              </a:spcBef>
            </a:pPr>
            <a:r>
              <a:rPr lang="en-US" altLang="en-US" sz="2800" b="1" i="1" dirty="0"/>
              <a:t>Nutrient</a:t>
            </a:r>
            <a:r>
              <a:rPr lang="en-US" altLang="en-US" sz="2800" dirty="0"/>
              <a:t> inputs and dynamics</a:t>
            </a:r>
          </a:p>
          <a:p>
            <a:pPr eaLnBrk="1" hangingPunct="1">
              <a:spcBef>
                <a:spcPct val="50000"/>
              </a:spcBef>
            </a:pPr>
            <a:r>
              <a:rPr lang="en-US" altLang="en-US" sz="2800" dirty="0"/>
              <a:t>Ecological responses at all levels to </a:t>
            </a:r>
            <a:r>
              <a:rPr lang="en-US" altLang="en-US" sz="2800" b="1" i="1" dirty="0"/>
              <a:t>disturbances</a:t>
            </a:r>
          </a:p>
        </p:txBody>
      </p:sp>
    </p:spTree>
    <p:extLst>
      <p:ext uri="{BB962C8B-B14F-4D97-AF65-F5344CB8AC3E}">
        <p14:creationId xmlns:p14="http://schemas.microsoft.com/office/powerpoint/2010/main" val="1579408937"/>
      </p:ext>
    </p:extLst>
  </p:cSld>
  <p:clrMapOvr>
    <a:masterClrMapping/>
  </p:clrMapOvr>
  <p:transition advClick="0"/>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5122" name="Picture 1" descr="fig 1 photos.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 y="789388"/>
            <a:ext cx="12147870" cy="3096812"/>
          </a:xfrm>
          <a:prstGeom prst="rect">
            <a:avLst/>
          </a:prstGeom>
          <a:noFill/>
          <a:ln w="9525">
            <a:noFill/>
            <a:miter lim="800000"/>
            <a:headEnd/>
            <a:tailEnd/>
          </a:ln>
          <a:effectLst>
            <a:softEdge rad="127000"/>
          </a:effectLst>
        </p:spPr>
      </p:pic>
      <p:sp>
        <p:nvSpPr>
          <p:cNvPr id="5123" name="Rectangle 2"/>
          <p:cNvSpPr>
            <a:spLocks noChangeArrowheads="1"/>
          </p:cNvSpPr>
          <p:nvPr/>
        </p:nvSpPr>
        <p:spPr bwMode="auto">
          <a:xfrm>
            <a:off x="1563511" y="4004039"/>
            <a:ext cx="9570529" cy="1815882"/>
          </a:xfrm>
          <a:prstGeom prst="rect">
            <a:avLst/>
          </a:prstGeom>
          <a:noFill/>
          <a:ln w="9525">
            <a:noFill/>
            <a:miter lim="800000"/>
            <a:headEnd/>
            <a:tailEnd/>
          </a:ln>
        </p:spPr>
        <p:txBody>
          <a:bodyPr wrap="square">
            <a:spAutoFit/>
          </a:bodyPr>
          <a:lstStyle/>
          <a:p>
            <a:pPr hangingPunct="0"/>
            <a:r>
              <a:rPr lang="en-US" sz="2800" dirty="0">
                <a:solidFill>
                  <a:srgbClr val="000000"/>
                </a:solidFill>
                <a:latin typeface="Arial" charset="0"/>
                <a:cs typeface="Arial" charset="0"/>
              </a:rPr>
              <a:t>A major focus of the ecological research at </a:t>
            </a:r>
            <a:r>
              <a:rPr lang="en-US" sz="2800" dirty="0" err="1">
                <a:solidFill>
                  <a:srgbClr val="000000"/>
                </a:solidFill>
                <a:latin typeface="Arial" charset="0"/>
                <a:cs typeface="Arial" charset="0"/>
              </a:rPr>
              <a:t>Konza</a:t>
            </a:r>
            <a:r>
              <a:rPr lang="en-US" sz="2800" dirty="0">
                <a:solidFill>
                  <a:srgbClr val="000000"/>
                </a:solidFill>
                <a:latin typeface="Arial" charset="0"/>
                <a:cs typeface="Arial" charset="0"/>
              </a:rPr>
              <a:t> Prairie Biological Station is on </a:t>
            </a:r>
            <a:r>
              <a:rPr lang="en-US" sz="2800" b="1" i="1" dirty="0">
                <a:solidFill>
                  <a:srgbClr val="000000"/>
                </a:solidFill>
                <a:latin typeface="Arial" charset="0"/>
                <a:cs typeface="Arial" charset="0"/>
              </a:rPr>
              <a:t>fire, grazing, and climatic variability</a:t>
            </a:r>
            <a:r>
              <a:rPr lang="en-US" sz="2800" dirty="0">
                <a:solidFill>
                  <a:srgbClr val="000000"/>
                </a:solidFill>
                <a:latin typeface="Arial" charset="0"/>
                <a:cs typeface="Arial" charset="0"/>
              </a:rPr>
              <a:t> as essential and interactive factors responsible for the structure and function of this ecosystem.</a:t>
            </a:r>
            <a:endParaRPr lang="en-US" altLang="en-US" sz="2800" dirty="0">
              <a:solidFill>
                <a:srgbClr val="000000"/>
              </a:solidFill>
              <a:latin typeface="Arial" charset="0"/>
              <a:cs typeface="Arial" charset="0"/>
            </a:endParaRPr>
          </a:p>
        </p:txBody>
      </p:sp>
    </p:spTree>
    <p:extLst>
      <p:ext uri="{BB962C8B-B14F-4D97-AF65-F5344CB8AC3E}">
        <p14:creationId xmlns:p14="http://schemas.microsoft.com/office/powerpoint/2010/main" val="310172829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descr="konzalogo"/>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23510" y="201616"/>
            <a:ext cx="3049244" cy="1654175"/>
          </a:xfrm>
          <a:prstGeom prst="rect">
            <a:avLst/>
          </a:prstGeom>
          <a:noFill/>
          <a:ln w="9525">
            <a:noFill/>
            <a:miter lim="800000"/>
            <a:headEnd/>
            <a:tailEnd/>
          </a:ln>
        </p:spPr>
      </p:pic>
      <p:pic>
        <p:nvPicPr>
          <p:cNvPr id="28675" name="Picture 4" descr="landscape fire"/>
          <p:cNvPicPr>
            <a:picLocks noChangeArrowheads="1"/>
          </p:cNvPicPr>
          <p:nvPr/>
        </p:nvPicPr>
        <p:blipFill>
          <a:blip r:embed="rId3" cstate="email">
            <a:lum bright="8000"/>
            <a:extLst>
              <a:ext uri="{28A0092B-C50C-407E-A947-70E740481C1C}">
                <a14:useLocalDpi xmlns:a14="http://schemas.microsoft.com/office/drawing/2010/main"/>
              </a:ext>
            </a:extLst>
          </a:blip>
          <a:srcRect/>
          <a:stretch>
            <a:fillRect/>
          </a:stretch>
        </p:blipFill>
        <p:spPr bwMode="auto">
          <a:xfrm>
            <a:off x="1144827" y="2049481"/>
            <a:ext cx="3662711" cy="2135187"/>
          </a:xfrm>
          <a:prstGeom prst="rect">
            <a:avLst/>
          </a:prstGeom>
          <a:noFill/>
          <a:ln w="57150" cmpd="thinThick">
            <a:solidFill>
              <a:srgbClr val="808080"/>
            </a:solidFill>
            <a:miter lim="800000"/>
            <a:headEnd/>
            <a:tailEnd/>
          </a:ln>
        </p:spPr>
      </p:pic>
      <p:sp>
        <p:nvSpPr>
          <p:cNvPr id="28676" name="Text Box 5"/>
          <p:cNvSpPr txBox="1">
            <a:spLocks noChangeArrowheads="1"/>
          </p:cNvSpPr>
          <p:nvPr/>
        </p:nvSpPr>
        <p:spPr bwMode="auto">
          <a:xfrm>
            <a:off x="4816591" y="34943"/>
            <a:ext cx="6518322" cy="519113"/>
          </a:xfrm>
          <a:prstGeom prst="rect">
            <a:avLst/>
          </a:prstGeom>
          <a:noFill/>
          <a:ln w="12700">
            <a:noFill/>
            <a:miter lim="800000"/>
            <a:headEnd type="none" w="sm" len="sm"/>
            <a:tailEnd type="none" w="sm" len="sm"/>
          </a:ln>
        </p:spPr>
        <p:txBody>
          <a:bodyPr>
            <a:spAutoFit/>
          </a:bodyPr>
          <a:lstStyle/>
          <a:p>
            <a:pPr defTabSz="912813"/>
            <a:r>
              <a:rPr lang="en-US" sz="2800">
                <a:solidFill>
                  <a:srgbClr val="000066"/>
                </a:solidFill>
              </a:rPr>
              <a:t>Konza Prairie Experimental Design</a:t>
            </a:r>
          </a:p>
        </p:txBody>
      </p:sp>
      <p:pic>
        <p:nvPicPr>
          <p:cNvPr id="28677" name="Picture 7" descr="Bison 1"/>
          <p:cNvPicPr>
            <a:picLocks noChangeAspect="1" noChangeArrowheads="1"/>
          </p:cNvPicPr>
          <p:nvPr/>
        </p:nvPicPr>
        <p:blipFill>
          <a:blip r:embed="rId4" cstate="email">
            <a:lum bright="-2000" contrast="4000"/>
            <a:extLst>
              <a:ext uri="{28A0092B-C50C-407E-A947-70E740481C1C}">
                <a14:useLocalDpi xmlns:a14="http://schemas.microsoft.com/office/drawing/2010/main"/>
              </a:ext>
            </a:extLst>
          </a:blip>
          <a:srcRect/>
          <a:stretch>
            <a:fillRect/>
          </a:stretch>
        </p:blipFill>
        <p:spPr bwMode="auto">
          <a:xfrm>
            <a:off x="1124931" y="4341831"/>
            <a:ext cx="3700713" cy="2200275"/>
          </a:xfrm>
          <a:prstGeom prst="rect">
            <a:avLst/>
          </a:prstGeom>
          <a:noFill/>
          <a:ln w="57150" cmpd="thinThick">
            <a:solidFill>
              <a:srgbClr val="808080"/>
            </a:solidFill>
            <a:miter lim="800000"/>
            <a:headEnd/>
            <a:tailEnd/>
          </a:ln>
        </p:spPr>
      </p:pic>
      <p:pic>
        <p:nvPicPr>
          <p:cNvPr id="28678" name="Picture 7" descr="C:\Users\jblair\AppData\Local\Microsoft\Windows\Temporary Internet Files\Content.Outlook\KEO5OKJ4\MAP1.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68127" y="627063"/>
            <a:ext cx="5948286" cy="6108700"/>
          </a:xfrm>
          <a:prstGeom prst="rect">
            <a:avLst/>
          </a:prstGeom>
          <a:noFill/>
          <a:ln w="50800" cmpd="thinThick">
            <a:solidFill>
              <a:srgbClr val="333333"/>
            </a:solidFill>
            <a:miter lim="800000"/>
            <a:headEnd/>
            <a:tailEnd/>
          </a:ln>
        </p:spPr>
      </p:pic>
    </p:spTree>
    <p:extLst>
      <p:ext uri="{BB962C8B-B14F-4D97-AF65-F5344CB8AC3E}">
        <p14:creationId xmlns:p14="http://schemas.microsoft.com/office/powerpoint/2010/main" val="46320818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5" descr="drilling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01405" y="3887788"/>
            <a:ext cx="4840787" cy="2855912"/>
          </a:xfrm>
          <a:prstGeom prst="rect">
            <a:avLst/>
          </a:prstGeom>
          <a:noFill/>
          <a:ln w="9525">
            <a:noFill/>
            <a:miter lim="800000"/>
            <a:headEnd/>
            <a:tailEnd/>
          </a:ln>
        </p:spPr>
      </p:pic>
      <p:pic>
        <p:nvPicPr>
          <p:cNvPr id="31747" name="Picture 6" descr="n4dweir 2006 1.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01399" y="1246188"/>
            <a:ext cx="4822691" cy="2532062"/>
          </a:xfrm>
          <a:prstGeom prst="rect">
            <a:avLst/>
          </a:prstGeom>
          <a:noFill/>
          <a:ln w="9525">
            <a:noFill/>
            <a:miter lim="800000"/>
            <a:headEnd/>
            <a:tailEnd/>
          </a:ln>
        </p:spPr>
      </p:pic>
      <p:sp>
        <p:nvSpPr>
          <p:cNvPr id="31748" name="TextBox 4"/>
          <p:cNvSpPr txBox="1">
            <a:spLocks noChangeArrowheads="1"/>
          </p:cNvSpPr>
          <p:nvPr/>
        </p:nvSpPr>
        <p:spPr bwMode="auto">
          <a:xfrm>
            <a:off x="6096003" y="5478463"/>
            <a:ext cx="4978320" cy="1200150"/>
          </a:xfrm>
          <a:prstGeom prst="rect">
            <a:avLst/>
          </a:prstGeom>
          <a:noFill/>
          <a:ln w="9525">
            <a:noFill/>
            <a:miter lim="800000"/>
            <a:headEnd/>
            <a:tailEnd/>
          </a:ln>
        </p:spPr>
        <p:txBody>
          <a:bodyPr>
            <a:spAutoFit/>
          </a:bodyPr>
          <a:lstStyle/>
          <a:p>
            <a:pPr marL="290513" indent="-290513" defTabSz="912813" eaLnBrk="1" hangingPunct="1">
              <a:buFont typeface="Arial" charset="0"/>
              <a:buChar char="•"/>
            </a:pPr>
            <a:r>
              <a:rPr lang="en-US" sz="2400">
                <a:solidFill>
                  <a:srgbClr val="000000"/>
                </a:solidFill>
              </a:rPr>
              <a:t>USGS stream gage (1980)</a:t>
            </a:r>
          </a:p>
          <a:p>
            <a:pPr marL="290513" indent="-290513" defTabSz="912813" eaLnBrk="1" hangingPunct="1">
              <a:buFont typeface="Arial" charset="0"/>
              <a:buChar char="•"/>
            </a:pPr>
            <a:r>
              <a:rPr lang="en-US" sz="2400">
                <a:solidFill>
                  <a:srgbClr val="000000"/>
                </a:solidFill>
              </a:rPr>
              <a:t>weir construction (1987)</a:t>
            </a:r>
          </a:p>
          <a:p>
            <a:pPr marL="290513" indent="-290513" defTabSz="912813" eaLnBrk="1" hangingPunct="1">
              <a:buFont typeface="Arial" charset="0"/>
              <a:buChar char="•"/>
            </a:pPr>
            <a:r>
              <a:rPr lang="en-US" sz="2400">
                <a:solidFill>
                  <a:srgbClr val="000000"/>
                </a:solidFill>
              </a:rPr>
              <a:t>groundwater wells (1988-93)</a:t>
            </a:r>
          </a:p>
        </p:txBody>
      </p:sp>
      <p:pic>
        <p:nvPicPr>
          <p:cNvPr id="31749" name="Picture 6"/>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177440" y="169863"/>
            <a:ext cx="4858882" cy="5326062"/>
          </a:xfrm>
          <a:prstGeom prst="rect">
            <a:avLst/>
          </a:prstGeom>
          <a:noFill/>
          <a:ln w="9525">
            <a:noFill/>
            <a:miter lim="800000"/>
            <a:headEnd/>
            <a:tailEnd/>
          </a:ln>
        </p:spPr>
      </p:pic>
      <p:sp>
        <p:nvSpPr>
          <p:cNvPr id="31750" name="TextBox 5"/>
          <p:cNvSpPr txBox="1">
            <a:spLocks noChangeArrowheads="1"/>
          </p:cNvSpPr>
          <p:nvPr/>
        </p:nvSpPr>
        <p:spPr bwMode="auto">
          <a:xfrm>
            <a:off x="7596194" y="2500331"/>
            <a:ext cx="1168910" cy="276999"/>
          </a:xfrm>
          <a:prstGeom prst="rect">
            <a:avLst/>
          </a:prstGeom>
          <a:noFill/>
          <a:ln w="9525">
            <a:noFill/>
            <a:miter lim="800000"/>
            <a:headEnd/>
            <a:tailEnd/>
          </a:ln>
        </p:spPr>
        <p:txBody>
          <a:bodyPr wrap="none">
            <a:spAutoFit/>
          </a:bodyPr>
          <a:lstStyle/>
          <a:p>
            <a:pPr defTabSz="912813" eaLnBrk="1" hangingPunct="1"/>
            <a:r>
              <a:rPr lang="en-US" sz="1200" b="1">
                <a:solidFill>
                  <a:srgbClr val="000000"/>
                </a:solidFill>
              </a:rPr>
              <a:t>USGS station</a:t>
            </a:r>
          </a:p>
        </p:txBody>
      </p:sp>
      <p:sp>
        <p:nvSpPr>
          <p:cNvPr id="31751" name="TextBox 6"/>
          <p:cNvSpPr txBox="1">
            <a:spLocks noChangeArrowheads="1"/>
          </p:cNvSpPr>
          <p:nvPr/>
        </p:nvSpPr>
        <p:spPr bwMode="auto">
          <a:xfrm>
            <a:off x="8037743" y="3302007"/>
            <a:ext cx="577402" cy="276999"/>
          </a:xfrm>
          <a:prstGeom prst="rect">
            <a:avLst/>
          </a:prstGeom>
          <a:noFill/>
          <a:ln w="9525">
            <a:noFill/>
            <a:miter lim="800000"/>
            <a:headEnd/>
            <a:tailEnd/>
          </a:ln>
        </p:spPr>
        <p:txBody>
          <a:bodyPr wrap="none">
            <a:spAutoFit/>
          </a:bodyPr>
          <a:lstStyle/>
          <a:p>
            <a:pPr defTabSz="912813" eaLnBrk="1" hangingPunct="1"/>
            <a:r>
              <a:rPr lang="en-US" sz="1200" b="1">
                <a:solidFill>
                  <a:srgbClr val="000000"/>
                </a:solidFill>
              </a:rPr>
              <a:t>weirs</a:t>
            </a:r>
          </a:p>
        </p:txBody>
      </p:sp>
      <p:cxnSp>
        <p:nvCxnSpPr>
          <p:cNvPr id="9" name="Straight Connector 8"/>
          <p:cNvCxnSpPr/>
          <p:nvPr/>
        </p:nvCxnSpPr>
        <p:spPr>
          <a:xfrm rot="5400000">
            <a:off x="7954454" y="3912669"/>
            <a:ext cx="309563" cy="34383"/>
          </a:xfrm>
          <a:prstGeom prst="line">
            <a:avLst/>
          </a:prstGeom>
          <a:ln w="2222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6200000" flipH="1">
            <a:off x="8149406" y="3869987"/>
            <a:ext cx="250825" cy="83243"/>
          </a:xfrm>
          <a:prstGeom prst="line">
            <a:avLst/>
          </a:prstGeom>
          <a:ln w="22225">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31754" name="TextBox 17"/>
          <p:cNvSpPr txBox="1">
            <a:spLocks noChangeArrowheads="1"/>
          </p:cNvSpPr>
          <p:nvPr/>
        </p:nvSpPr>
        <p:spPr bwMode="auto">
          <a:xfrm>
            <a:off x="7849543" y="4054477"/>
            <a:ext cx="561372" cy="276999"/>
          </a:xfrm>
          <a:prstGeom prst="rect">
            <a:avLst/>
          </a:prstGeom>
          <a:noFill/>
          <a:ln w="9525">
            <a:noFill/>
            <a:miter lim="800000"/>
            <a:headEnd/>
            <a:tailEnd/>
          </a:ln>
        </p:spPr>
        <p:txBody>
          <a:bodyPr wrap="none">
            <a:spAutoFit/>
          </a:bodyPr>
          <a:lstStyle/>
          <a:p>
            <a:pPr defTabSz="912813" eaLnBrk="1" hangingPunct="1"/>
            <a:r>
              <a:rPr lang="en-US" sz="1200" b="1">
                <a:solidFill>
                  <a:srgbClr val="000000"/>
                </a:solidFill>
              </a:rPr>
              <a:t>wells</a:t>
            </a:r>
          </a:p>
        </p:txBody>
      </p:sp>
      <p:sp>
        <p:nvSpPr>
          <p:cNvPr id="31755" name="TextBox 4"/>
          <p:cNvSpPr txBox="1">
            <a:spLocks noChangeArrowheads="1"/>
          </p:cNvSpPr>
          <p:nvPr/>
        </p:nvSpPr>
        <p:spPr bwMode="auto">
          <a:xfrm>
            <a:off x="991989" y="-3175"/>
            <a:ext cx="5284148" cy="1200150"/>
          </a:xfrm>
          <a:prstGeom prst="rect">
            <a:avLst/>
          </a:prstGeom>
          <a:noFill/>
          <a:ln w="9525">
            <a:noFill/>
            <a:miter lim="800000"/>
            <a:headEnd/>
            <a:tailEnd/>
          </a:ln>
        </p:spPr>
        <p:txBody>
          <a:bodyPr>
            <a:spAutoFit/>
          </a:bodyPr>
          <a:lstStyle/>
          <a:p>
            <a:r>
              <a:rPr lang="en-US" sz="3600" dirty="0">
                <a:solidFill>
                  <a:srgbClr val="000066"/>
                </a:solidFill>
              </a:rPr>
              <a:t>Stream and groundwater sampling locations</a:t>
            </a:r>
          </a:p>
        </p:txBody>
      </p:sp>
    </p:spTree>
    <p:extLst>
      <p:ext uri="{BB962C8B-B14F-4D97-AF65-F5344CB8AC3E}">
        <p14:creationId xmlns:p14="http://schemas.microsoft.com/office/powerpoint/2010/main" val="315427128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40" descr="Research collage.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99057" y="1050925"/>
            <a:ext cx="8964955" cy="5778500"/>
          </a:xfrm>
          <a:prstGeom prst="rect">
            <a:avLst/>
          </a:prstGeom>
          <a:noFill/>
          <a:ln w="9525">
            <a:noFill/>
            <a:miter lim="800000"/>
            <a:headEnd/>
            <a:tailEnd/>
          </a:ln>
        </p:spPr>
      </p:pic>
      <p:sp>
        <p:nvSpPr>
          <p:cNvPr id="32771" name="Text Box 2"/>
          <p:cNvSpPr txBox="1">
            <a:spLocks noChangeArrowheads="1"/>
          </p:cNvSpPr>
          <p:nvPr/>
        </p:nvSpPr>
        <p:spPr bwMode="auto">
          <a:xfrm>
            <a:off x="1226261" y="14306"/>
            <a:ext cx="9972924" cy="1076325"/>
          </a:xfrm>
          <a:prstGeom prst="rect">
            <a:avLst/>
          </a:prstGeom>
          <a:noFill/>
          <a:ln w="9525">
            <a:noFill/>
            <a:miter lim="800000"/>
            <a:headEnd/>
            <a:tailEnd/>
          </a:ln>
        </p:spPr>
        <p:txBody>
          <a:bodyPr lIns="0" rIns="0">
            <a:spAutoFit/>
          </a:bodyPr>
          <a:lstStyle/>
          <a:p>
            <a:pPr defTabSz="912813" eaLnBrk="1" hangingPunct="1"/>
            <a:r>
              <a:rPr lang="en-US" sz="3200">
                <a:solidFill>
                  <a:srgbClr val="000066"/>
                </a:solidFill>
              </a:rPr>
              <a:t>A variety of short- and long-term manipulative studies complement the watershed treatments…</a:t>
            </a:r>
          </a:p>
        </p:txBody>
      </p:sp>
    </p:spTree>
    <p:extLst>
      <p:ext uri="{BB962C8B-B14F-4D97-AF65-F5344CB8AC3E}">
        <p14:creationId xmlns:p14="http://schemas.microsoft.com/office/powerpoint/2010/main" val="61218609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54274" name="Picture 1030" descr="C:\Documents and Settings\John M. Blair\My Documents\Power Point Files\Images\landscap2.JPG"/>
          <p:cNvPicPr>
            <a:picLocks noChangeAspect="1" noChangeArrowheads="1"/>
          </p:cNvPicPr>
          <p:nvPr/>
        </p:nvPicPr>
        <p:blipFill>
          <a:blip r:embed="rId3" cstate="print">
            <a:lum bright="-10000" contrast="-34000"/>
            <a:extLst>
              <a:ext uri="{28A0092B-C50C-407E-A947-70E740481C1C}">
                <a14:useLocalDpi xmlns:a14="http://schemas.microsoft.com/office/drawing/2010/main"/>
              </a:ext>
            </a:extLst>
          </a:blip>
          <a:srcRect/>
          <a:stretch>
            <a:fillRect/>
          </a:stretch>
        </p:blipFill>
        <p:spPr bwMode="auto">
          <a:xfrm>
            <a:off x="75414" y="0"/>
            <a:ext cx="11934334" cy="6858000"/>
          </a:xfrm>
          <a:prstGeom prst="rect">
            <a:avLst/>
          </a:prstGeom>
          <a:noFill/>
          <a:ln w="9525">
            <a:noFill/>
            <a:miter lim="800000"/>
            <a:headEnd/>
            <a:tailEnd/>
          </a:ln>
          <a:effectLst>
            <a:softEdge rad="88900"/>
          </a:effectLst>
        </p:spPr>
      </p:pic>
      <p:sp>
        <p:nvSpPr>
          <p:cNvPr id="54275" name="Text Box 1026"/>
          <p:cNvSpPr txBox="1">
            <a:spLocks noChangeArrowheads="1"/>
          </p:cNvSpPr>
          <p:nvPr/>
        </p:nvSpPr>
        <p:spPr bwMode="auto">
          <a:xfrm>
            <a:off x="1060514" y="972076"/>
            <a:ext cx="10166809" cy="4967514"/>
          </a:xfrm>
          <a:prstGeom prst="rect">
            <a:avLst/>
          </a:prstGeom>
          <a:noFill/>
          <a:ln w="12700">
            <a:noFill/>
            <a:miter lim="800000"/>
            <a:headEnd type="none" w="sm" len="sm"/>
            <a:tailEnd type="none" w="sm" len="sm"/>
          </a:ln>
        </p:spPr>
        <p:txBody>
          <a:bodyPr wrap="square">
            <a:spAutoFit/>
          </a:bodyPr>
          <a:lstStyle/>
          <a:p>
            <a:pPr>
              <a:spcAft>
                <a:spcPct val="30000"/>
              </a:spcAft>
            </a:pPr>
            <a:r>
              <a:rPr lang="en-US" sz="3200" dirty="0">
                <a:solidFill>
                  <a:srgbClr val="FFFFFF"/>
                </a:solidFill>
                <a:latin typeface="Arial" charset="0"/>
              </a:rPr>
              <a:t>Long-term ecological studies, like those at </a:t>
            </a:r>
            <a:r>
              <a:rPr lang="en-US" sz="3200" dirty="0" err="1">
                <a:solidFill>
                  <a:srgbClr val="FFFFFF"/>
                </a:solidFill>
                <a:latin typeface="Arial" charset="0"/>
              </a:rPr>
              <a:t>Konza</a:t>
            </a:r>
            <a:r>
              <a:rPr lang="en-US" sz="3200" dirty="0">
                <a:solidFill>
                  <a:srgbClr val="FFFFFF"/>
                </a:solidFill>
                <a:latin typeface="Arial" charset="0"/>
              </a:rPr>
              <a:t> and elsewhere, are increasing critical for… </a:t>
            </a:r>
          </a:p>
          <a:p>
            <a:pPr marL="919140" lvl="1" indent="-284156">
              <a:spcAft>
                <a:spcPct val="30000"/>
              </a:spcAft>
              <a:buFontTx/>
              <a:buChar char="•"/>
            </a:pPr>
            <a:r>
              <a:rPr lang="en-US" sz="3200" dirty="0">
                <a:solidFill>
                  <a:srgbClr val="FFFFFF"/>
                </a:solidFill>
                <a:latin typeface="Arial" charset="0"/>
              </a:rPr>
              <a:t>developing and testing ecological concepts and ecological theory</a:t>
            </a:r>
          </a:p>
          <a:p>
            <a:pPr marL="919140" lvl="1" indent="-284156">
              <a:spcAft>
                <a:spcPct val="30000"/>
              </a:spcAft>
              <a:buFontTx/>
              <a:buChar char="•"/>
            </a:pPr>
            <a:r>
              <a:rPr lang="en-US" sz="3200" dirty="0">
                <a:solidFill>
                  <a:srgbClr val="FFFFFF"/>
                </a:solidFill>
                <a:latin typeface="Arial" charset="0"/>
              </a:rPr>
              <a:t>understanding and predicting the consequences of global change </a:t>
            </a:r>
          </a:p>
          <a:p>
            <a:pPr marL="919140" lvl="1" indent="-284156">
              <a:spcAft>
                <a:spcPct val="30000"/>
              </a:spcAft>
              <a:buFontTx/>
              <a:buChar char="•"/>
            </a:pPr>
            <a:r>
              <a:rPr lang="en-US" sz="3200" dirty="0">
                <a:solidFill>
                  <a:srgbClr val="FFFFFF"/>
                </a:solidFill>
                <a:latin typeface="Arial" charset="0"/>
              </a:rPr>
              <a:t>developing more effective strategies for conserving and </a:t>
            </a:r>
            <a:r>
              <a:rPr lang="en-US" sz="3200" dirty="0" err="1">
                <a:solidFill>
                  <a:srgbClr val="FFFFFF"/>
                </a:solidFill>
                <a:latin typeface="Arial" charset="0"/>
              </a:rPr>
              <a:t>manageing</a:t>
            </a:r>
            <a:r>
              <a:rPr lang="en-US" sz="3200" dirty="0">
                <a:solidFill>
                  <a:srgbClr val="FFFFFF"/>
                </a:solidFill>
                <a:latin typeface="Arial" charset="0"/>
              </a:rPr>
              <a:t> natural </a:t>
            </a:r>
            <a:r>
              <a:rPr lang="en-US" sz="3200" dirty="0" err="1">
                <a:solidFill>
                  <a:srgbClr val="FFFFFF"/>
                </a:solidFill>
                <a:latin typeface="Arial" charset="0"/>
              </a:rPr>
              <a:t>reources</a:t>
            </a:r>
            <a:r>
              <a:rPr lang="en-US" sz="3200" dirty="0">
                <a:solidFill>
                  <a:srgbClr val="FFFFFF"/>
                </a:solidFill>
                <a:latin typeface="Arial" charset="0"/>
              </a:rPr>
              <a:t> in a changing world </a:t>
            </a:r>
          </a:p>
        </p:txBody>
      </p:sp>
    </p:spTree>
    <p:extLst>
      <p:ext uri="{BB962C8B-B14F-4D97-AF65-F5344CB8AC3E}">
        <p14:creationId xmlns:p14="http://schemas.microsoft.com/office/powerpoint/2010/main" val="3436566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2"/>
          <p:cNvSpPr txBox="1">
            <a:spLocks noChangeArrowheads="1"/>
          </p:cNvSpPr>
          <p:nvPr/>
        </p:nvSpPr>
        <p:spPr bwMode="auto">
          <a:xfrm>
            <a:off x="1098625" y="1443361"/>
            <a:ext cx="9994749" cy="5262979"/>
          </a:xfrm>
          <a:prstGeom prst="rect">
            <a:avLst/>
          </a:prstGeom>
          <a:noFill/>
          <a:ln w="9525">
            <a:noFill/>
            <a:miter lim="800000"/>
            <a:headEnd/>
            <a:tailEnd/>
          </a:ln>
        </p:spPr>
        <p:txBody>
          <a:bodyPr wrap="square">
            <a:spAutoFit/>
          </a:bodyPr>
          <a:lstStyle/>
          <a:p>
            <a:pPr>
              <a:spcAft>
                <a:spcPts val="0"/>
              </a:spcAft>
            </a:pPr>
            <a:r>
              <a:rPr lang="en-US" sz="2800" dirty="0">
                <a:cs typeface="Times New Roman" pitchFamily="18" charset="0"/>
              </a:rPr>
              <a:t>1920s – scientific natural history</a:t>
            </a:r>
          </a:p>
          <a:p>
            <a:pPr>
              <a:spcAft>
                <a:spcPct val="100000"/>
              </a:spcAft>
            </a:pPr>
            <a:r>
              <a:rPr lang="en-US" sz="2800" dirty="0">
                <a:solidFill>
                  <a:srgbClr val="C00000"/>
                </a:solidFill>
                <a:cs typeface="Times New Roman" pitchFamily="18" charset="0"/>
              </a:rPr>
              <a:t>(emphasis on descriptive studies of nature)</a:t>
            </a:r>
          </a:p>
          <a:p>
            <a:pPr>
              <a:spcAft>
                <a:spcPct val="100000"/>
              </a:spcAft>
            </a:pPr>
            <a:r>
              <a:rPr lang="en-US" sz="2800" dirty="0">
                <a:cs typeface="Times New Roman" pitchFamily="18" charset="0"/>
              </a:rPr>
              <a:t>1950s – the scientific study of the distribution and abundance of  organisms </a:t>
            </a:r>
            <a:r>
              <a:rPr lang="en-US" sz="2800" dirty="0">
                <a:solidFill>
                  <a:srgbClr val="C00000"/>
                </a:solidFill>
                <a:cs typeface="Times New Roman" pitchFamily="18" charset="0"/>
              </a:rPr>
              <a:t>(why do species occur where they do; what causes populations to change over time)</a:t>
            </a:r>
          </a:p>
          <a:p>
            <a:pPr>
              <a:spcAft>
                <a:spcPct val="100000"/>
              </a:spcAft>
            </a:pPr>
            <a:r>
              <a:rPr lang="en-US" sz="2800" dirty="0">
                <a:cs typeface="Times New Roman" pitchFamily="18" charset="0"/>
              </a:rPr>
              <a:t>1970s – the study of the structure and function of nature </a:t>
            </a:r>
            <a:r>
              <a:rPr lang="en-US" sz="2800" dirty="0">
                <a:solidFill>
                  <a:srgbClr val="C00000"/>
                </a:solidFill>
                <a:cs typeface="Times New Roman" pitchFamily="18" charset="0"/>
              </a:rPr>
              <a:t>(emphasis on interactions of organisms with the environment)</a:t>
            </a:r>
          </a:p>
          <a:p>
            <a:pPr>
              <a:spcAft>
                <a:spcPct val="100000"/>
              </a:spcAft>
            </a:pPr>
            <a:r>
              <a:rPr lang="en-US" sz="2800" dirty="0">
                <a:cs typeface="Times New Roman" pitchFamily="18" charset="0"/>
              </a:rPr>
              <a:t>2020s - ?? </a:t>
            </a:r>
            <a:r>
              <a:rPr lang="en-US" sz="2800" dirty="0">
                <a:solidFill>
                  <a:srgbClr val="C00000"/>
                </a:solidFill>
                <a:cs typeface="Times New Roman" pitchFamily="18" charset="0"/>
              </a:rPr>
              <a:t>(increasing urgency to apply ecological knowledge to solve real world problems)</a:t>
            </a:r>
          </a:p>
        </p:txBody>
      </p:sp>
      <p:sp>
        <p:nvSpPr>
          <p:cNvPr id="9219" name="Text Box 3"/>
          <p:cNvSpPr txBox="1">
            <a:spLocks noChangeArrowheads="1"/>
          </p:cNvSpPr>
          <p:nvPr/>
        </p:nvSpPr>
        <p:spPr bwMode="auto">
          <a:xfrm>
            <a:off x="547743" y="207168"/>
            <a:ext cx="11096514" cy="1323439"/>
          </a:xfrm>
          <a:prstGeom prst="rect">
            <a:avLst/>
          </a:prstGeom>
          <a:noFill/>
          <a:ln w="9525">
            <a:noFill/>
            <a:miter lim="800000"/>
            <a:headEnd/>
            <a:tailEnd/>
          </a:ln>
        </p:spPr>
        <p:txBody>
          <a:bodyPr wrap="square">
            <a:spAutoFit/>
          </a:bodyPr>
          <a:lstStyle/>
          <a:p>
            <a:r>
              <a:rPr lang="en-US" sz="4000" dirty="0">
                <a:solidFill>
                  <a:srgbClr val="000099"/>
                </a:solidFill>
              </a:rPr>
              <a:t>The definition and focus of ecology has changed over time…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33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33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336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4336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4336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2"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2978694" y="152400"/>
            <a:ext cx="5828211" cy="1143000"/>
          </a:xfrm>
        </p:spPr>
        <p:txBody>
          <a:bodyPr/>
          <a:lstStyle/>
          <a:p>
            <a:pPr algn="l" eaLnBrk="1" hangingPunct="1"/>
            <a:r>
              <a:rPr lang="en-US" sz="4000" dirty="0">
                <a:solidFill>
                  <a:srgbClr val="000099"/>
                </a:solidFill>
              </a:rPr>
              <a:t>A simple definition…</a:t>
            </a:r>
          </a:p>
        </p:txBody>
      </p:sp>
      <p:sp>
        <p:nvSpPr>
          <p:cNvPr id="10243" name="Rectangle 3"/>
          <p:cNvSpPr>
            <a:spLocks noGrp="1" noChangeArrowheads="1"/>
          </p:cNvSpPr>
          <p:nvPr>
            <p:ph type="body" idx="1"/>
          </p:nvPr>
        </p:nvSpPr>
        <p:spPr>
          <a:xfrm>
            <a:off x="571818" y="1212306"/>
            <a:ext cx="9723120" cy="4114800"/>
          </a:xfrm>
        </p:spPr>
        <p:txBody>
          <a:bodyPr/>
          <a:lstStyle/>
          <a:p>
            <a:pPr marL="111125" indent="0" eaLnBrk="1" hangingPunct="1">
              <a:buNone/>
            </a:pPr>
            <a:r>
              <a:rPr lang="en-US" sz="2800" b="1" dirty="0"/>
              <a:t>Ecology</a:t>
            </a:r>
            <a:r>
              <a:rPr lang="en-US" sz="2800" dirty="0"/>
              <a:t> - </a:t>
            </a:r>
            <a:r>
              <a:rPr lang="en-US" sz="2800" dirty="0">
                <a:cs typeface="Times New Roman" pitchFamily="18" charset="0"/>
              </a:rPr>
              <a:t>“the study of the</a:t>
            </a:r>
            <a:r>
              <a:rPr lang="en-US" sz="2800" b="1" dirty="0">
                <a:cs typeface="Times New Roman" pitchFamily="18" charset="0"/>
              </a:rPr>
              <a:t> interactions </a:t>
            </a:r>
            <a:r>
              <a:rPr lang="en-US" sz="2800" dirty="0">
                <a:cs typeface="Times New Roman" pitchFamily="18" charset="0"/>
              </a:rPr>
              <a:t>of</a:t>
            </a:r>
            <a:r>
              <a:rPr lang="en-US" sz="2800" b="1" dirty="0">
                <a:cs typeface="Times New Roman" pitchFamily="18" charset="0"/>
              </a:rPr>
              <a:t> organisms </a:t>
            </a:r>
            <a:r>
              <a:rPr lang="en-US" sz="2800" dirty="0">
                <a:cs typeface="Times New Roman" pitchFamily="18" charset="0"/>
              </a:rPr>
              <a:t>with</a:t>
            </a:r>
            <a:r>
              <a:rPr lang="en-US" sz="2800" b="1" dirty="0">
                <a:cs typeface="Times New Roman" pitchFamily="18" charset="0"/>
              </a:rPr>
              <a:t> their physical environment and with each other</a:t>
            </a:r>
            <a:r>
              <a:rPr lang="en-US" sz="2800" dirty="0">
                <a:cs typeface="Times New Roman" pitchFamily="18" charset="0"/>
              </a:rPr>
              <a:t>”</a:t>
            </a:r>
            <a:r>
              <a:rPr lang="en-US" dirty="0">
                <a:cs typeface="Times New Roman" pitchFamily="18" charset="0"/>
              </a:rPr>
              <a:t>	</a:t>
            </a:r>
            <a:endParaRPr lang="en-US" dirty="0"/>
          </a:p>
        </p:txBody>
      </p:sp>
      <p:sp>
        <p:nvSpPr>
          <p:cNvPr id="63492" name="Rectangle 4"/>
          <p:cNvSpPr>
            <a:spLocks noChangeArrowheads="1"/>
          </p:cNvSpPr>
          <p:nvPr/>
        </p:nvSpPr>
        <p:spPr bwMode="auto">
          <a:xfrm>
            <a:off x="1051560" y="3794397"/>
            <a:ext cx="2921000" cy="990600"/>
          </a:xfrm>
          <a:prstGeom prst="rect">
            <a:avLst/>
          </a:prstGeom>
          <a:noFill/>
          <a:ln w="9525">
            <a:noFill/>
            <a:miter lim="800000"/>
            <a:headEnd/>
            <a:tailEnd/>
          </a:ln>
        </p:spPr>
        <p:txBody>
          <a:bodyPr/>
          <a:lstStyle/>
          <a:p>
            <a:pPr marL="284163" indent="-50800">
              <a:lnSpc>
                <a:spcPct val="80000"/>
              </a:lnSpc>
              <a:spcBef>
                <a:spcPct val="20000"/>
              </a:spcBef>
            </a:pPr>
            <a:r>
              <a:rPr lang="en-US" sz="3200" b="1">
                <a:cs typeface="Times New Roman" pitchFamily="18" charset="0"/>
              </a:rPr>
              <a:t>	</a:t>
            </a:r>
          </a:p>
          <a:p>
            <a:pPr marL="284163" indent="-50800">
              <a:lnSpc>
                <a:spcPct val="80000"/>
              </a:lnSpc>
              <a:spcBef>
                <a:spcPct val="20000"/>
              </a:spcBef>
            </a:pPr>
            <a:r>
              <a:rPr lang="en-US" sz="3200" b="1">
                <a:solidFill>
                  <a:srgbClr val="C00000"/>
                </a:solidFill>
                <a:cs typeface="Times New Roman" pitchFamily="18" charset="0"/>
              </a:rPr>
              <a:t>Environment</a:t>
            </a:r>
            <a:r>
              <a:rPr lang="en-US" sz="3200" b="1">
                <a:cs typeface="Times New Roman" pitchFamily="18" charset="0"/>
              </a:rPr>
              <a:t>				</a:t>
            </a:r>
          </a:p>
          <a:p>
            <a:pPr marL="284163" indent="-50800">
              <a:lnSpc>
                <a:spcPct val="80000"/>
              </a:lnSpc>
              <a:spcBef>
                <a:spcPct val="20000"/>
              </a:spcBef>
            </a:pPr>
            <a:endParaRPr lang="en-US" sz="3200" b="1">
              <a:cs typeface="Times New Roman" pitchFamily="18" charset="0"/>
            </a:endParaRPr>
          </a:p>
          <a:p>
            <a:pPr marL="284163" indent="-50800">
              <a:lnSpc>
                <a:spcPct val="80000"/>
              </a:lnSpc>
              <a:spcBef>
                <a:spcPct val="20000"/>
              </a:spcBef>
            </a:pPr>
            <a:r>
              <a:rPr lang="en-US" sz="3200" b="1">
                <a:cs typeface="Times New Roman" pitchFamily="18" charset="0"/>
              </a:rPr>
              <a:t>			            	</a:t>
            </a:r>
            <a:endParaRPr lang="en-US" sz="3200" b="1"/>
          </a:p>
        </p:txBody>
      </p:sp>
      <p:grpSp>
        <p:nvGrpSpPr>
          <p:cNvPr id="2" name="Group 9"/>
          <p:cNvGrpSpPr>
            <a:grpSpLocks/>
          </p:cNvGrpSpPr>
          <p:nvPr/>
        </p:nvGrpSpPr>
        <p:grpSpPr bwMode="auto">
          <a:xfrm>
            <a:off x="3956685" y="2684735"/>
            <a:ext cx="5957888" cy="1592262"/>
            <a:chOff x="1878" y="2109"/>
            <a:chExt cx="3753" cy="1003"/>
          </a:xfrm>
        </p:grpSpPr>
        <p:sp>
          <p:nvSpPr>
            <p:cNvPr id="10252" name="Line 5"/>
            <p:cNvSpPr>
              <a:spLocks noChangeShapeType="1"/>
            </p:cNvSpPr>
            <p:nvPr/>
          </p:nvSpPr>
          <p:spPr bwMode="auto">
            <a:xfrm flipV="1">
              <a:off x="1878" y="2461"/>
              <a:ext cx="585" cy="651"/>
            </a:xfrm>
            <a:prstGeom prst="line">
              <a:avLst/>
            </a:prstGeom>
            <a:noFill/>
            <a:ln w="38100">
              <a:solidFill>
                <a:schemeClr val="tx1"/>
              </a:solidFill>
              <a:round/>
              <a:headEnd/>
              <a:tailEnd type="triangle" w="med" len="med"/>
            </a:ln>
          </p:spPr>
          <p:txBody>
            <a:bodyPr/>
            <a:lstStyle/>
            <a:p>
              <a:endParaRPr lang="en-US"/>
            </a:p>
          </p:txBody>
        </p:sp>
        <p:sp>
          <p:nvSpPr>
            <p:cNvPr id="10253" name="Text Box 7"/>
            <p:cNvSpPr txBox="1">
              <a:spLocks noChangeArrowheads="1"/>
            </p:cNvSpPr>
            <p:nvPr/>
          </p:nvSpPr>
          <p:spPr bwMode="auto">
            <a:xfrm>
              <a:off x="2518" y="2109"/>
              <a:ext cx="3113" cy="725"/>
            </a:xfrm>
            <a:prstGeom prst="rect">
              <a:avLst/>
            </a:prstGeom>
            <a:noFill/>
            <a:ln w="9525">
              <a:noFill/>
              <a:miter lim="800000"/>
              <a:headEnd/>
              <a:tailEnd/>
            </a:ln>
          </p:spPr>
          <p:txBody>
            <a:bodyPr>
              <a:spAutoFit/>
            </a:bodyPr>
            <a:lstStyle/>
            <a:p>
              <a:pPr>
                <a:lnSpc>
                  <a:spcPct val="80000"/>
                </a:lnSpc>
                <a:spcBef>
                  <a:spcPct val="20000"/>
                </a:spcBef>
              </a:pPr>
              <a:r>
                <a:rPr lang="en-US" sz="2800" b="1" u="sng" dirty="0">
                  <a:cs typeface="Times New Roman" pitchFamily="18" charset="0"/>
                </a:rPr>
                <a:t>abiotic</a:t>
              </a:r>
              <a:r>
                <a:rPr lang="en-US" sz="2800" dirty="0">
                  <a:cs typeface="Times New Roman" pitchFamily="18" charset="0"/>
                </a:rPr>
                <a:t> (non-living) – soil, water, nutrients, light, etc.</a:t>
              </a:r>
            </a:p>
            <a:p>
              <a:endParaRPr lang="en-US" dirty="0"/>
            </a:p>
          </p:txBody>
        </p:sp>
      </p:grpSp>
      <p:grpSp>
        <p:nvGrpSpPr>
          <p:cNvPr id="3" name="Group 10"/>
          <p:cNvGrpSpPr>
            <a:grpSpLocks/>
          </p:cNvGrpSpPr>
          <p:nvPr/>
        </p:nvGrpSpPr>
        <p:grpSpPr bwMode="auto">
          <a:xfrm>
            <a:off x="3983674" y="4873897"/>
            <a:ext cx="6110287" cy="1074738"/>
            <a:chOff x="1895" y="3328"/>
            <a:chExt cx="3849" cy="677"/>
          </a:xfrm>
        </p:grpSpPr>
        <p:sp>
          <p:nvSpPr>
            <p:cNvPr id="10250" name="Line 6"/>
            <p:cNvSpPr>
              <a:spLocks noChangeShapeType="1"/>
            </p:cNvSpPr>
            <p:nvPr/>
          </p:nvSpPr>
          <p:spPr bwMode="auto">
            <a:xfrm>
              <a:off x="1895" y="3328"/>
              <a:ext cx="573" cy="408"/>
            </a:xfrm>
            <a:prstGeom prst="line">
              <a:avLst/>
            </a:prstGeom>
            <a:noFill/>
            <a:ln w="38100">
              <a:solidFill>
                <a:schemeClr val="tx1"/>
              </a:solidFill>
              <a:round/>
              <a:headEnd/>
              <a:tailEnd type="triangle" w="med" len="med"/>
            </a:ln>
          </p:spPr>
          <p:txBody>
            <a:bodyPr/>
            <a:lstStyle/>
            <a:p>
              <a:endParaRPr lang="en-US"/>
            </a:p>
          </p:txBody>
        </p:sp>
        <p:sp>
          <p:nvSpPr>
            <p:cNvPr id="10251" name="Text Box 8"/>
            <p:cNvSpPr txBox="1">
              <a:spLocks noChangeArrowheads="1"/>
            </p:cNvSpPr>
            <p:nvPr/>
          </p:nvSpPr>
          <p:spPr bwMode="auto">
            <a:xfrm>
              <a:off x="2502" y="3517"/>
              <a:ext cx="3242" cy="488"/>
            </a:xfrm>
            <a:prstGeom prst="rect">
              <a:avLst/>
            </a:prstGeom>
            <a:noFill/>
            <a:ln w="9525">
              <a:noFill/>
              <a:miter lim="800000"/>
              <a:headEnd/>
              <a:tailEnd/>
            </a:ln>
          </p:spPr>
          <p:txBody>
            <a:bodyPr>
              <a:spAutoFit/>
            </a:bodyPr>
            <a:lstStyle/>
            <a:p>
              <a:pPr>
                <a:lnSpc>
                  <a:spcPct val="80000"/>
                </a:lnSpc>
                <a:spcBef>
                  <a:spcPct val="20000"/>
                </a:spcBef>
              </a:pPr>
              <a:r>
                <a:rPr lang="en-US" sz="2800" b="1" u="sng" dirty="0">
                  <a:cs typeface="Times New Roman" pitchFamily="18" charset="0"/>
                </a:rPr>
                <a:t>biotic</a:t>
              </a:r>
              <a:r>
                <a:rPr lang="en-US" sz="2800" dirty="0">
                  <a:cs typeface="Times New Roman" pitchFamily="18" charset="0"/>
                </a:rPr>
                <a:t> (living) – competitors, predators, prey, mates, etc.</a:t>
              </a:r>
            </a:p>
          </p:txBody>
        </p:sp>
      </p:grpSp>
      <p:grpSp>
        <p:nvGrpSpPr>
          <p:cNvPr id="4" name="Group 13"/>
          <p:cNvGrpSpPr>
            <a:grpSpLocks/>
          </p:cNvGrpSpPr>
          <p:nvPr/>
        </p:nvGrpSpPr>
        <p:grpSpPr bwMode="auto">
          <a:xfrm>
            <a:off x="5217160" y="3337074"/>
            <a:ext cx="4876801" cy="1749057"/>
            <a:chOff x="2672" y="2698"/>
            <a:chExt cx="3072" cy="498"/>
          </a:xfrm>
        </p:grpSpPr>
        <p:sp>
          <p:nvSpPr>
            <p:cNvPr id="10248" name="AutoShape 11"/>
            <p:cNvSpPr>
              <a:spLocks noChangeArrowheads="1"/>
            </p:cNvSpPr>
            <p:nvPr/>
          </p:nvSpPr>
          <p:spPr bwMode="auto">
            <a:xfrm>
              <a:off x="2672" y="2732"/>
              <a:ext cx="153" cy="464"/>
            </a:xfrm>
            <a:prstGeom prst="upDownArrow">
              <a:avLst>
                <a:gd name="adj1" fmla="val 21426"/>
                <a:gd name="adj2" fmla="val 137095"/>
              </a:avLst>
            </a:prstGeom>
            <a:solidFill>
              <a:srgbClr val="0000FF"/>
            </a:solidFill>
            <a:ln w="15875">
              <a:solidFill>
                <a:schemeClr val="tx1"/>
              </a:solidFill>
              <a:miter lim="800000"/>
              <a:headEnd/>
              <a:tailEnd/>
            </a:ln>
          </p:spPr>
          <p:txBody>
            <a:bodyPr wrap="square" anchor="ctr">
              <a:spAutoFit/>
            </a:bodyPr>
            <a:lstStyle/>
            <a:p>
              <a:endParaRPr lang="en-US"/>
            </a:p>
          </p:txBody>
        </p:sp>
        <p:sp>
          <p:nvSpPr>
            <p:cNvPr id="10249" name="Text Box 12"/>
            <p:cNvSpPr txBox="1">
              <a:spLocks noChangeArrowheads="1"/>
            </p:cNvSpPr>
            <p:nvPr/>
          </p:nvSpPr>
          <p:spPr bwMode="auto">
            <a:xfrm>
              <a:off x="2992" y="2698"/>
              <a:ext cx="2752" cy="342"/>
            </a:xfrm>
            <a:prstGeom prst="rect">
              <a:avLst/>
            </a:prstGeom>
            <a:noFill/>
            <a:ln w="9525">
              <a:noFill/>
              <a:miter lim="800000"/>
              <a:headEnd/>
              <a:tailEnd/>
            </a:ln>
          </p:spPr>
          <p:txBody>
            <a:bodyPr wrap="square">
              <a:spAutoFit/>
            </a:bodyPr>
            <a:lstStyle/>
            <a:p>
              <a:endParaRPr lang="en-US" i="1" dirty="0"/>
            </a:p>
            <a:p>
              <a:r>
                <a:rPr lang="en-US" i="1" dirty="0"/>
                <a:t>*organisms both </a:t>
              </a:r>
              <a:r>
                <a:rPr lang="en-US" b="1" i="1" dirty="0"/>
                <a:t>respond to, and alter,</a:t>
              </a:r>
              <a:r>
                <a:rPr lang="en-US" i="1" dirty="0"/>
                <a:t> their environment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34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0259AF-D8FB-40DD-8357-B237951066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404196" y="83644"/>
            <a:ext cx="1664295" cy="1655944"/>
          </a:xfrm>
          <a:prstGeom prst="rect">
            <a:avLst/>
          </a:prstGeom>
        </p:spPr>
      </p:pic>
      <p:sp>
        <p:nvSpPr>
          <p:cNvPr id="11266" name="Text Box 2"/>
          <p:cNvSpPr txBox="1">
            <a:spLocks noChangeArrowheads="1"/>
          </p:cNvSpPr>
          <p:nvPr/>
        </p:nvSpPr>
        <p:spPr bwMode="auto">
          <a:xfrm>
            <a:off x="8640435" y="1029356"/>
            <a:ext cx="1766830" cy="523220"/>
          </a:xfrm>
          <a:prstGeom prst="rect">
            <a:avLst/>
          </a:prstGeom>
          <a:noFill/>
          <a:ln w="9525">
            <a:noFill/>
            <a:miter lim="800000"/>
            <a:headEnd/>
            <a:tailEnd/>
          </a:ln>
        </p:spPr>
        <p:txBody>
          <a:bodyPr wrap="none">
            <a:spAutoFit/>
          </a:bodyPr>
          <a:lstStyle/>
          <a:p>
            <a:r>
              <a:rPr lang="en-US" sz="2800" dirty="0">
                <a:solidFill>
                  <a:srgbClr val="000099"/>
                </a:solidFill>
              </a:rPr>
              <a:t>biosphere</a:t>
            </a:r>
          </a:p>
        </p:txBody>
      </p:sp>
      <p:sp>
        <p:nvSpPr>
          <p:cNvPr id="11267" name="Text Box 3"/>
          <p:cNvSpPr txBox="1">
            <a:spLocks noChangeArrowheads="1"/>
          </p:cNvSpPr>
          <p:nvPr/>
        </p:nvSpPr>
        <p:spPr bwMode="auto">
          <a:xfrm>
            <a:off x="7592387" y="1987137"/>
            <a:ext cx="1165704" cy="523220"/>
          </a:xfrm>
          <a:prstGeom prst="rect">
            <a:avLst/>
          </a:prstGeom>
          <a:noFill/>
          <a:ln w="9525">
            <a:noFill/>
            <a:miter lim="800000"/>
            <a:headEnd/>
            <a:tailEnd/>
          </a:ln>
        </p:spPr>
        <p:txBody>
          <a:bodyPr wrap="none">
            <a:spAutoFit/>
          </a:bodyPr>
          <a:lstStyle/>
          <a:p>
            <a:r>
              <a:rPr lang="en-US" sz="2800" dirty="0">
                <a:solidFill>
                  <a:srgbClr val="000099"/>
                </a:solidFill>
              </a:rPr>
              <a:t>biome</a:t>
            </a:r>
          </a:p>
        </p:txBody>
      </p:sp>
      <p:sp>
        <p:nvSpPr>
          <p:cNvPr id="11269" name="Text Box 5"/>
          <p:cNvSpPr txBox="1">
            <a:spLocks noChangeArrowheads="1"/>
          </p:cNvSpPr>
          <p:nvPr/>
        </p:nvSpPr>
        <p:spPr bwMode="auto">
          <a:xfrm>
            <a:off x="6184827" y="2936464"/>
            <a:ext cx="2082621" cy="523220"/>
          </a:xfrm>
          <a:prstGeom prst="rect">
            <a:avLst/>
          </a:prstGeom>
          <a:noFill/>
          <a:ln w="9525">
            <a:noFill/>
            <a:miter lim="800000"/>
            <a:headEnd/>
            <a:tailEnd/>
          </a:ln>
        </p:spPr>
        <p:txBody>
          <a:bodyPr wrap="none">
            <a:spAutoFit/>
          </a:bodyPr>
          <a:lstStyle/>
          <a:p>
            <a:r>
              <a:rPr lang="en-US" sz="2800" dirty="0">
                <a:solidFill>
                  <a:srgbClr val="000099"/>
                </a:solidFill>
              </a:rPr>
              <a:t>ecosystems</a:t>
            </a:r>
          </a:p>
        </p:txBody>
      </p:sp>
      <p:sp>
        <p:nvSpPr>
          <p:cNvPr id="11270" name="Text Box 6"/>
          <p:cNvSpPr txBox="1">
            <a:spLocks noChangeArrowheads="1"/>
          </p:cNvSpPr>
          <p:nvPr/>
        </p:nvSpPr>
        <p:spPr bwMode="auto">
          <a:xfrm>
            <a:off x="4677573" y="3883250"/>
            <a:ext cx="2204450" cy="523220"/>
          </a:xfrm>
          <a:prstGeom prst="rect">
            <a:avLst/>
          </a:prstGeom>
          <a:noFill/>
          <a:ln w="9525">
            <a:noFill/>
            <a:miter lim="800000"/>
            <a:headEnd/>
            <a:tailEnd/>
          </a:ln>
        </p:spPr>
        <p:txBody>
          <a:bodyPr wrap="none">
            <a:spAutoFit/>
          </a:bodyPr>
          <a:lstStyle/>
          <a:p>
            <a:r>
              <a:rPr lang="en-US" sz="2800" dirty="0">
                <a:solidFill>
                  <a:srgbClr val="000099"/>
                </a:solidFill>
              </a:rPr>
              <a:t>communities</a:t>
            </a:r>
          </a:p>
        </p:txBody>
      </p:sp>
      <p:sp>
        <p:nvSpPr>
          <p:cNvPr id="11271" name="Text Box 7"/>
          <p:cNvSpPr txBox="1">
            <a:spLocks noChangeArrowheads="1"/>
          </p:cNvSpPr>
          <p:nvPr/>
        </p:nvSpPr>
        <p:spPr bwMode="auto">
          <a:xfrm>
            <a:off x="3201226" y="4900804"/>
            <a:ext cx="1846980" cy="523220"/>
          </a:xfrm>
          <a:prstGeom prst="rect">
            <a:avLst/>
          </a:prstGeom>
          <a:noFill/>
          <a:ln w="9525">
            <a:noFill/>
            <a:miter lim="800000"/>
            <a:headEnd/>
            <a:tailEnd/>
          </a:ln>
        </p:spPr>
        <p:txBody>
          <a:bodyPr wrap="none">
            <a:spAutoFit/>
          </a:bodyPr>
          <a:lstStyle/>
          <a:p>
            <a:r>
              <a:rPr lang="en-US" sz="2800" dirty="0">
                <a:solidFill>
                  <a:srgbClr val="000099"/>
                </a:solidFill>
              </a:rPr>
              <a:t>population</a:t>
            </a:r>
          </a:p>
        </p:txBody>
      </p:sp>
      <p:sp>
        <p:nvSpPr>
          <p:cNvPr id="11272" name="Text Box 8"/>
          <p:cNvSpPr txBox="1">
            <a:spLocks noChangeArrowheads="1"/>
          </p:cNvSpPr>
          <p:nvPr/>
        </p:nvSpPr>
        <p:spPr bwMode="auto">
          <a:xfrm>
            <a:off x="1950316" y="5860341"/>
            <a:ext cx="1845377" cy="523220"/>
          </a:xfrm>
          <a:prstGeom prst="rect">
            <a:avLst/>
          </a:prstGeom>
          <a:noFill/>
          <a:ln w="9525">
            <a:noFill/>
            <a:miter lim="800000"/>
            <a:headEnd/>
            <a:tailEnd/>
          </a:ln>
        </p:spPr>
        <p:txBody>
          <a:bodyPr wrap="none">
            <a:spAutoFit/>
          </a:bodyPr>
          <a:lstStyle/>
          <a:p>
            <a:r>
              <a:rPr lang="en-US" sz="2800" dirty="0">
                <a:solidFill>
                  <a:srgbClr val="000099"/>
                </a:solidFill>
              </a:rPr>
              <a:t>organisms</a:t>
            </a:r>
          </a:p>
        </p:txBody>
      </p:sp>
      <p:sp>
        <p:nvSpPr>
          <p:cNvPr id="11279" name="Text Box 17"/>
          <p:cNvSpPr txBox="1">
            <a:spLocks noChangeArrowheads="1"/>
          </p:cNvSpPr>
          <p:nvPr/>
        </p:nvSpPr>
        <p:spPr bwMode="auto">
          <a:xfrm>
            <a:off x="2696165" y="241300"/>
            <a:ext cx="6739345" cy="584775"/>
          </a:xfrm>
          <a:prstGeom prst="rect">
            <a:avLst/>
          </a:prstGeom>
          <a:noFill/>
          <a:ln w="9525">
            <a:noFill/>
            <a:miter lim="800000"/>
            <a:headEnd/>
            <a:tailEnd/>
          </a:ln>
        </p:spPr>
        <p:txBody>
          <a:bodyPr wrap="none">
            <a:spAutoFit/>
          </a:bodyPr>
          <a:lstStyle/>
          <a:p>
            <a:pPr algn="ctr"/>
            <a:r>
              <a:rPr lang="en-US" sz="3200" b="1" dirty="0"/>
              <a:t>Levels of Ecological Organization</a:t>
            </a:r>
          </a:p>
        </p:txBody>
      </p:sp>
      <p:sp>
        <p:nvSpPr>
          <p:cNvPr id="11280" name="Line 19"/>
          <p:cNvSpPr>
            <a:spLocks noChangeShapeType="1"/>
          </p:cNvSpPr>
          <p:nvPr/>
        </p:nvSpPr>
        <p:spPr bwMode="auto">
          <a:xfrm flipH="1">
            <a:off x="1003852" y="1029356"/>
            <a:ext cx="7636582" cy="5262114"/>
          </a:xfrm>
          <a:prstGeom prst="line">
            <a:avLst/>
          </a:prstGeom>
          <a:noFill/>
          <a:ln w="57150">
            <a:solidFill>
              <a:schemeClr val="tx1"/>
            </a:solidFill>
            <a:round/>
            <a:headEnd type="triangle" w="med" len="med"/>
            <a:tailEnd type="triangle" w="med" len="med"/>
          </a:ln>
        </p:spPr>
        <p:txBody>
          <a:bodyPr/>
          <a:lstStyle/>
          <a:p>
            <a:endParaRPr lang="en-US" sz="2800"/>
          </a:p>
        </p:txBody>
      </p:sp>
      <p:pic>
        <p:nvPicPr>
          <p:cNvPr id="6" name="Picture 5">
            <a:extLst>
              <a:ext uri="{FF2B5EF4-FFF2-40B4-BE49-F238E27FC236}">
                <a16:creationId xmlns:a16="http://schemas.microsoft.com/office/drawing/2014/main" id="{14C9C6ED-0313-40F7-9012-9F2448D441A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91057" y="5795973"/>
            <a:ext cx="1373033" cy="772331"/>
          </a:xfrm>
          <a:prstGeom prst="rect">
            <a:avLst/>
          </a:prstGeom>
        </p:spPr>
      </p:pic>
      <p:pic>
        <p:nvPicPr>
          <p:cNvPr id="7" name="Picture 6">
            <a:extLst>
              <a:ext uri="{FF2B5EF4-FFF2-40B4-BE49-F238E27FC236}">
                <a16:creationId xmlns:a16="http://schemas.microsoft.com/office/drawing/2014/main" id="{B4FE5563-D9A8-4211-810F-B762B9C5360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38002" y="4730383"/>
            <a:ext cx="2057400" cy="1378458"/>
          </a:xfrm>
          <a:prstGeom prst="rect">
            <a:avLst/>
          </a:prstGeom>
          <a:effectLst>
            <a:softEdge rad="190500"/>
          </a:effectLst>
        </p:spPr>
      </p:pic>
      <p:pic>
        <p:nvPicPr>
          <p:cNvPr id="8" name="Picture 7">
            <a:extLst>
              <a:ext uri="{FF2B5EF4-FFF2-40B4-BE49-F238E27FC236}">
                <a16:creationId xmlns:a16="http://schemas.microsoft.com/office/drawing/2014/main" id="{65422233-5D45-4FC8-9B29-5E9EAAAE764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226137" y="3561365"/>
            <a:ext cx="2589378" cy="1465397"/>
          </a:xfrm>
          <a:prstGeom prst="rect">
            <a:avLst/>
          </a:prstGeom>
          <a:effectLst>
            <a:softEdge rad="101600"/>
          </a:effectLst>
        </p:spPr>
      </p:pic>
      <p:pic>
        <p:nvPicPr>
          <p:cNvPr id="10" name="Picture 9">
            <a:extLst>
              <a:ext uri="{FF2B5EF4-FFF2-40B4-BE49-F238E27FC236}">
                <a16:creationId xmlns:a16="http://schemas.microsoft.com/office/drawing/2014/main" id="{1184A64C-33B7-4B11-AF70-EED2D48E4B26}"/>
              </a:ext>
              <a:ext uri="{C183D7F6-B498-43B3-948B-1728B52AA6E4}">
                <adec:decorative xmlns:adec="http://schemas.microsoft.com/office/drawing/2017/decorative" val="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4268"/>
          <a:stretch/>
        </p:blipFill>
        <p:spPr>
          <a:xfrm>
            <a:off x="8675912" y="1803604"/>
            <a:ext cx="3541488" cy="1554480"/>
          </a:xfrm>
          <a:prstGeom prst="rect">
            <a:avLst/>
          </a:prstGeom>
        </p:spPr>
      </p:pic>
      <p:pic>
        <p:nvPicPr>
          <p:cNvPr id="11" name="Picture 10">
            <a:extLst>
              <a:ext uri="{FF2B5EF4-FFF2-40B4-BE49-F238E27FC236}">
                <a16:creationId xmlns:a16="http://schemas.microsoft.com/office/drawing/2014/main" id="{2E6A7484-C145-4427-BA7C-399978C6DC0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565137" y="1374949"/>
            <a:ext cx="2584212" cy="1751062"/>
          </a:xfrm>
          <a:prstGeom prst="rect">
            <a:avLst/>
          </a:prstGeom>
          <a:effectLst>
            <a:softEdge rad="304800"/>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5" name="Text Box 3"/>
          <p:cNvSpPr txBox="1">
            <a:spLocks noChangeArrowheads="1"/>
          </p:cNvSpPr>
          <p:nvPr/>
        </p:nvSpPr>
        <p:spPr bwMode="auto">
          <a:xfrm>
            <a:off x="1117600" y="1592091"/>
            <a:ext cx="10350500" cy="4231928"/>
          </a:xfrm>
          <a:prstGeom prst="rect">
            <a:avLst/>
          </a:prstGeom>
          <a:noFill/>
          <a:ln w="9525">
            <a:noFill/>
            <a:miter lim="800000"/>
            <a:headEnd/>
            <a:tailEnd/>
          </a:ln>
        </p:spPr>
        <p:txBody>
          <a:bodyPr wrap="square">
            <a:spAutoFit/>
          </a:bodyPr>
          <a:lstStyle/>
          <a:p>
            <a:pPr>
              <a:spcAft>
                <a:spcPts val="1800"/>
              </a:spcAft>
            </a:pPr>
            <a:r>
              <a:rPr lang="en-US" sz="2800" b="1" u="sng" dirty="0">
                <a:solidFill>
                  <a:srgbClr val="002060"/>
                </a:solidFill>
              </a:rPr>
              <a:t>population</a:t>
            </a:r>
            <a:r>
              <a:rPr lang="en-US" sz="2800" dirty="0"/>
              <a:t> – all individuals of a </a:t>
            </a:r>
            <a:r>
              <a:rPr lang="en-US" sz="2800" i="1" dirty="0"/>
              <a:t>single species </a:t>
            </a:r>
            <a:r>
              <a:rPr lang="en-US" sz="2800" dirty="0"/>
              <a:t>occurring in the same area; potentially capable of interbreeding (a genetic unit).</a:t>
            </a:r>
          </a:p>
          <a:p>
            <a:pPr>
              <a:spcAft>
                <a:spcPts val="1800"/>
              </a:spcAft>
            </a:pPr>
            <a:r>
              <a:rPr lang="en-US" sz="2800" b="1" u="sng" dirty="0">
                <a:solidFill>
                  <a:srgbClr val="002060"/>
                </a:solidFill>
              </a:rPr>
              <a:t>community</a:t>
            </a:r>
            <a:r>
              <a:rPr lang="en-US" sz="2800" b="1" dirty="0">
                <a:solidFill>
                  <a:srgbClr val="002060"/>
                </a:solidFill>
              </a:rPr>
              <a:t> </a:t>
            </a:r>
            <a:r>
              <a:rPr lang="en-US" sz="2800" dirty="0"/>
              <a:t>- all populations (plants, animals, microbes) occurring in the same area or habitat.</a:t>
            </a:r>
          </a:p>
          <a:p>
            <a:pPr>
              <a:spcAft>
                <a:spcPts val="1800"/>
              </a:spcAft>
            </a:pPr>
            <a:r>
              <a:rPr lang="en-US" sz="2800" b="1" u="sng" dirty="0">
                <a:solidFill>
                  <a:srgbClr val="002060"/>
                </a:solidFill>
              </a:rPr>
              <a:t>ecosystem</a:t>
            </a:r>
            <a:r>
              <a:rPr lang="en-US" sz="2800" dirty="0"/>
              <a:t> - a community plus its abiotic environment (air, soil water, nutrients, detritus).</a:t>
            </a:r>
          </a:p>
          <a:p>
            <a:pPr>
              <a:spcAft>
                <a:spcPts val="1800"/>
              </a:spcAft>
            </a:pPr>
            <a:r>
              <a:rPr lang="en-US" sz="2800" b="1" u="sng" dirty="0">
                <a:solidFill>
                  <a:srgbClr val="002060"/>
                </a:solidFill>
              </a:rPr>
              <a:t>biome</a:t>
            </a:r>
            <a:r>
              <a:rPr lang="en-US" sz="2800" dirty="0"/>
              <a:t> - </a:t>
            </a:r>
            <a:r>
              <a:rPr lang="en-US" sz="2800" dirty="0">
                <a:cs typeface="Times New Roman" pitchFamily="18" charset="0"/>
              </a:rPr>
              <a:t>large regional ecological systems, characterized by </a:t>
            </a:r>
            <a:r>
              <a:rPr lang="en-US" sz="2800" i="1" dirty="0">
                <a:cs typeface="Times New Roman" pitchFamily="18" charset="0"/>
              </a:rPr>
              <a:t>climate and vegetation type</a:t>
            </a:r>
            <a:r>
              <a:rPr lang="en-US" sz="2800" dirty="0">
                <a:cs typeface="Times New Roman" pitchFamily="18" charset="0"/>
              </a:rPr>
              <a:t>.</a:t>
            </a:r>
          </a:p>
        </p:txBody>
      </p:sp>
      <p:sp>
        <p:nvSpPr>
          <p:cNvPr id="2" name="Rectangle 1"/>
          <p:cNvSpPr/>
          <p:nvPr/>
        </p:nvSpPr>
        <p:spPr>
          <a:xfrm>
            <a:off x="1625601" y="214786"/>
            <a:ext cx="8661400" cy="1200329"/>
          </a:xfrm>
          <a:prstGeom prst="rect">
            <a:avLst/>
          </a:prstGeom>
        </p:spPr>
        <p:txBody>
          <a:bodyPr wrap="square">
            <a:spAutoFit/>
          </a:bodyPr>
          <a:lstStyle/>
          <a:p>
            <a:r>
              <a:rPr lang="en-US" sz="3600" dirty="0">
                <a:cs typeface="Times New Roman" pitchFamily="18" charset="0"/>
              </a:rPr>
              <a:t>Each level represents an </a:t>
            </a:r>
            <a:r>
              <a:rPr lang="en-US" sz="3600" b="1" dirty="0">
                <a:cs typeface="Times New Roman" pitchFamily="18" charset="0"/>
              </a:rPr>
              <a:t>ecological unit </a:t>
            </a:r>
            <a:r>
              <a:rPr lang="en-US" sz="3600" dirty="0">
                <a:cs typeface="Times New Roman" pitchFamily="18" charset="0"/>
              </a:rPr>
              <a:t>with unique properties…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1315">
                                            <p:txEl>
                                              <p:pRg st="0" end="0"/>
                                            </p:txEl>
                                          </p:spTgt>
                                        </p:tgtEl>
                                        <p:attrNameLst>
                                          <p:attrName>style.visibility</p:attrName>
                                        </p:attrNameLst>
                                      </p:cBhvr>
                                      <p:to>
                                        <p:strVal val="visible"/>
                                      </p:to>
                                    </p:set>
                                    <p:anim calcmode="lin" valueType="num">
                                      <p:cBhvr additive="base">
                                        <p:cTn id="7" dur="500" fill="hold"/>
                                        <p:tgtEl>
                                          <p:spTgt spid="1413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1315">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41315">
                                            <p:txEl>
                                              <p:pRg st="0" end="0"/>
                                            </p:txEl>
                                          </p:spTgt>
                                        </p:tgtEl>
                                        <p:attrNameLst>
                                          <p:attrName>ppt_c</p:attrName>
                                        </p:attrNameLst>
                                      </p:cBhvr>
                                      <p:to>
                                        <a:schemeClr val="bg2"/>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1315">
                                            <p:txEl>
                                              <p:pRg st="1" end="1"/>
                                            </p:txEl>
                                          </p:spTgt>
                                        </p:tgtEl>
                                        <p:attrNameLst>
                                          <p:attrName>style.visibility</p:attrName>
                                        </p:attrNameLst>
                                      </p:cBhvr>
                                      <p:to>
                                        <p:strVal val="visible"/>
                                      </p:to>
                                    </p:set>
                                    <p:anim calcmode="lin" valueType="num">
                                      <p:cBhvr additive="base">
                                        <p:cTn id="13" dur="500" fill="hold"/>
                                        <p:tgtEl>
                                          <p:spTgt spid="1413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1315">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41315">
                                            <p:txEl>
                                              <p:pRg st="1" end="1"/>
                                            </p:txEl>
                                          </p:spTgt>
                                        </p:tgtEl>
                                        <p:attrNameLst>
                                          <p:attrName>ppt_c</p:attrName>
                                        </p:attrNameLst>
                                      </p:cBhvr>
                                      <p:to>
                                        <a:schemeClr val="bg2"/>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1315">
                                            <p:txEl>
                                              <p:pRg st="2" end="2"/>
                                            </p:txEl>
                                          </p:spTgt>
                                        </p:tgtEl>
                                        <p:attrNameLst>
                                          <p:attrName>style.visibility</p:attrName>
                                        </p:attrNameLst>
                                      </p:cBhvr>
                                      <p:to>
                                        <p:strVal val="visible"/>
                                      </p:to>
                                    </p:set>
                                    <p:anim calcmode="lin" valueType="num">
                                      <p:cBhvr additive="base">
                                        <p:cTn id="19" dur="500" fill="hold"/>
                                        <p:tgtEl>
                                          <p:spTgt spid="1413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1315">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141315">
                                            <p:txEl>
                                              <p:pRg st="2" end="2"/>
                                            </p:txEl>
                                          </p:spTgt>
                                        </p:tgtEl>
                                        <p:attrNameLst>
                                          <p:attrName>ppt_c</p:attrName>
                                        </p:attrNameLst>
                                      </p:cBhvr>
                                      <p:to>
                                        <a:schemeClr val="bg2"/>
                                      </p:to>
                                    </p:animClr>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1315">
                                            <p:txEl>
                                              <p:pRg st="3" end="3"/>
                                            </p:txEl>
                                          </p:spTgt>
                                        </p:tgtEl>
                                        <p:attrNameLst>
                                          <p:attrName>style.visibility</p:attrName>
                                        </p:attrNameLst>
                                      </p:cBhvr>
                                      <p:to>
                                        <p:strVal val="visible"/>
                                      </p:to>
                                    </p:set>
                                    <p:anim calcmode="lin" valueType="num">
                                      <p:cBhvr additive="base">
                                        <p:cTn id="25" dur="500" fill="hold"/>
                                        <p:tgtEl>
                                          <p:spTgt spid="14131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131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uiExpand="1"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1520917" y="112713"/>
            <a:ext cx="9655083" cy="1143000"/>
          </a:xfrm>
        </p:spPr>
        <p:txBody>
          <a:bodyPr/>
          <a:lstStyle/>
          <a:p>
            <a:pPr algn="l"/>
            <a:r>
              <a:rPr lang="en-US" sz="3200" b="1" u="sng" dirty="0">
                <a:solidFill>
                  <a:srgbClr val="002060"/>
                </a:solidFill>
                <a:cs typeface="Arial" pitchFamily="34" charset="0"/>
              </a:rPr>
              <a:t>biosphere</a:t>
            </a:r>
            <a:r>
              <a:rPr lang="en-US" sz="3200" dirty="0">
                <a:solidFill>
                  <a:srgbClr val="000099"/>
                </a:solidFill>
                <a:cs typeface="Arial" pitchFamily="34" charset="0"/>
              </a:rPr>
              <a:t> </a:t>
            </a:r>
            <a:r>
              <a:rPr lang="en-US" sz="3200" dirty="0">
                <a:solidFill>
                  <a:schemeClr val="tx1"/>
                </a:solidFill>
                <a:cs typeface="Arial" pitchFamily="34" charset="0"/>
              </a:rPr>
              <a:t>- all of the earth’s organisms and the physical environment with which they interact.</a:t>
            </a:r>
          </a:p>
        </p:txBody>
      </p:sp>
      <p:pic>
        <p:nvPicPr>
          <p:cNvPr id="16387"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21855" y="1398696"/>
            <a:ext cx="5348289" cy="5346591"/>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ChangeArrowheads="1"/>
          </p:cNvSpPr>
          <p:nvPr/>
        </p:nvSpPr>
        <p:spPr bwMode="auto">
          <a:xfrm>
            <a:off x="1385742" y="3889949"/>
            <a:ext cx="964362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“Though the organisms may claim our prime interest, when we are trying to think fundamentally, we cannot separate them from their special environments, with which they form one physical system.” </a:t>
            </a:r>
            <a:r>
              <a:rPr kumimoji="0" lang="en-US" altLang="en-US" sz="28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Tansley</a:t>
            </a:r>
            <a:r>
              <a:rPr kumimoji="0" lang="en-US" altLang="en-US" sz="2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1935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Viewed ecosystems as a </a:t>
            </a:r>
            <a:r>
              <a:rPr kumimoji="0" lang="en-US" altLang="en-US" sz="2800" b="0"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fundamental unit</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in nature</a:t>
            </a:r>
          </a:p>
        </p:txBody>
      </p:sp>
      <p:pic>
        <p:nvPicPr>
          <p:cNvPr id="10243" name="Picture 2" descr="http://1.bp.blogspot.com/-oDuzEQ240r8/UBWXLz7IH4I/AAAAAAAAAYQ/iTC_CRhWS-U/s1600/Tansley.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865" y="571902"/>
            <a:ext cx="4113720" cy="3165270"/>
          </a:xfrm>
          <a:prstGeom prst="rect">
            <a:avLst/>
          </a:prstGeom>
          <a:noFill/>
          <a:ln>
            <a:noFill/>
          </a:ln>
          <a:effectLst>
            <a:softEdge rad="1778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2"/>
          <p:cNvSpPr txBox="1">
            <a:spLocks noChangeArrowheads="1"/>
          </p:cNvSpPr>
          <p:nvPr/>
        </p:nvSpPr>
        <p:spPr bwMode="auto">
          <a:xfrm>
            <a:off x="5546448" y="1212293"/>
            <a:ext cx="4955012"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Sir Arthur </a:t>
            </a:r>
            <a:r>
              <a:rPr kumimoji="0" lang="en-US" altLang="en-US"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Tansley</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1871-1955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British botanist, founded the British Ecological Society; credited with coining the term </a:t>
            </a:r>
            <a:r>
              <a:rPr kumimoji="0" lang="en-US" altLang="en-US" sz="2800" b="0" i="1"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ecosystem</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Rectangle 4"/>
          <p:cNvSpPr>
            <a:spLocks noChangeArrowheads="1"/>
          </p:cNvSpPr>
          <p:nvPr/>
        </p:nvSpPr>
        <p:spPr bwMode="auto">
          <a:xfrm>
            <a:off x="3863566" y="474483"/>
            <a:ext cx="7772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 ecosystem concept</a:t>
            </a:r>
          </a:p>
        </p:txBody>
      </p:sp>
    </p:spTree>
    <p:extLst>
      <p:ext uri="{BB962C8B-B14F-4D97-AF65-F5344CB8AC3E}">
        <p14:creationId xmlns:p14="http://schemas.microsoft.com/office/powerpoint/2010/main" val="4235842943"/>
      </p:ext>
    </p:extLst>
  </p:cSld>
  <p:clrMapOvr>
    <a:masterClrMapping/>
  </p:clrMapOvr>
</p:sld>
</file>

<file path=ppt/theme/theme1.xml><?xml version="1.0" encoding="utf-8"?>
<a:theme xmlns:a="http://schemas.openxmlformats.org/drawingml/2006/main" name="Default Design">
  <a:themeElements>
    <a:clrScheme name="">
      <a:dk1>
        <a:srgbClr val="000000"/>
      </a:dk1>
      <a:lt1>
        <a:srgbClr val="FFFFCC"/>
      </a:lt1>
      <a:dk2>
        <a:srgbClr val="000000"/>
      </a:dk2>
      <a:lt2>
        <a:srgbClr val="808080"/>
      </a:lt2>
      <a:accent1>
        <a:srgbClr val="00CC99"/>
      </a:accent1>
      <a:accent2>
        <a:srgbClr val="3333CC"/>
      </a:accent2>
      <a:accent3>
        <a:srgbClr val="FFFFE2"/>
      </a:accent3>
      <a:accent4>
        <a:srgbClr val="000000"/>
      </a:accent4>
      <a:accent5>
        <a:srgbClr val="AAE2CA"/>
      </a:accent5>
      <a:accent6>
        <a:srgbClr val="2D2DB9"/>
      </a:accent6>
      <a:hlink>
        <a:srgbClr val="0000FF"/>
      </a:hlink>
      <a:folHlink>
        <a:srgbClr val="B2B2B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ank presentation">
  <a:themeElements>
    <a:clrScheme name="">
      <a:dk1>
        <a:srgbClr val="000000"/>
      </a:dk1>
      <a:lt1>
        <a:srgbClr val="F6EFBC"/>
      </a:lt1>
      <a:dk2>
        <a:srgbClr val="000000"/>
      </a:dk2>
      <a:lt2>
        <a:srgbClr val="808080"/>
      </a:lt2>
      <a:accent1>
        <a:srgbClr val="FFFFFF"/>
      </a:accent1>
      <a:accent2>
        <a:srgbClr val="3333CC"/>
      </a:accent2>
      <a:accent3>
        <a:srgbClr val="FAF6DA"/>
      </a:accent3>
      <a:accent4>
        <a:srgbClr val="000000"/>
      </a:accent4>
      <a:accent5>
        <a:srgbClr val="FFFFFF"/>
      </a:accent5>
      <a:accent6>
        <a:srgbClr val="2D2DB9"/>
      </a:accent6>
      <a:hlink>
        <a:srgbClr val="0000FF"/>
      </a:hlink>
      <a:folHlink>
        <a:srgbClr val="6600CC"/>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7217</TotalTime>
  <Words>1869</Words>
  <Application>Microsoft Macintosh PowerPoint</Application>
  <PresentationFormat>Widescreen</PresentationFormat>
  <Paragraphs>168</Paragraphs>
  <Slides>38</Slides>
  <Notes>6</Notes>
  <HiddenSlides>0</HiddenSlides>
  <MMClips>0</MMClips>
  <ScaleCrop>false</ScaleCrop>
  <HeadingPairs>
    <vt:vector size="8" baseType="variant">
      <vt:variant>
        <vt:lpstr>Fonts Used</vt:lpstr>
      </vt:variant>
      <vt:variant>
        <vt:i4>3</vt:i4>
      </vt:variant>
      <vt:variant>
        <vt:lpstr>Theme</vt:lpstr>
      </vt:variant>
      <vt:variant>
        <vt:i4>4</vt:i4>
      </vt:variant>
      <vt:variant>
        <vt:lpstr>Embedded OLE Servers</vt:lpstr>
      </vt:variant>
      <vt:variant>
        <vt:i4>1</vt:i4>
      </vt:variant>
      <vt:variant>
        <vt:lpstr>Slide Titles</vt:lpstr>
      </vt:variant>
      <vt:variant>
        <vt:i4>38</vt:i4>
      </vt:variant>
    </vt:vector>
  </HeadingPairs>
  <TitlesOfParts>
    <vt:vector size="46" baseType="lpstr">
      <vt:lpstr>Arial</vt:lpstr>
      <vt:lpstr>Rockwell</vt:lpstr>
      <vt:lpstr>Times New Roman</vt:lpstr>
      <vt:lpstr>Default Design</vt:lpstr>
      <vt:lpstr>2_Default Design</vt:lpstr>
      <vt:lpstr>1_Default Design</vt:lpstr>
      <vt:lpstr>blank presentation</vt:lpstr>
      <vt:lpstr>Acrobat Document</vt:lpstr>
      <vt:lpstr>PowerPoint Presentation</vt:lpstr>
      <vt:lpstr>What is ecology? What do ecologists do? </vt:lpstr>
      <vt:lpstr>PowerPoint Presentation</vt:lpstr>
      <vt:lpstr>PowerPoint Presentation</vt:lpstr>
      <vt:lpstr>A simple definition…</vt:lpstr>
      <vt:lpstr>PowerPoint Presentation</vt:lpstr>
      <vt:lpstr>PowerPoint Presentation</vt:lpstr>
      <vt:lpstr>biosphere - all of the earth’s organisms and the physical environment with which they interact.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do ecologists go about “doing ecology”?</vt:lpstr>
      <vt:lpstr>PowerPoint Presentation</vt:lpstr>
      <vt:lpstr>PowerPoint Presentation</vt:lpstr>
      <vt:lpstr>PowerPoint Presentation</vt:lpstr>
      <vt:lpstr>PowerPoint Presentation</vt:lpstr>
      <vt:lpstr>PowerPoint Presentation</vt:lpstr>
      <vt:lpstr>PowerPoint Presentation</vt:lpstr>
      <vt:lpstr> Konza Prairie as a platform for ecological research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All of the LTER sites share a common commitment to long-term research in five core ecological areas:</vt:lpstr>
      <vt:lpstr>PowerPoint Presentation</vt:lpstr>
      <vt:lpstr>PowerPoint Presentation</vt:lpstr>
      <vt:lpstr>PowerPoint Presentation</vt:lpstr>
      <vt:lpstr>PowerPoint Presentation</vt:lpstr>
      <vt:lpstr>PowerPoint Presentation</vt:lpstr>
    </vt:vector>
  </TitlesOfParts>
  <Company>NC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Introduction</dc:title>
  <dc:creator>Thomas R. Wentworth</dc:creator>
  <cp:lastModifiedBy>Jill Haukos</cp:lastModifiedBy>
  <cp:revision>381</cp:revision>
  <cp:lastPrinted>2021-02-25T20:21:47Z</cp:lastPrinted>
  <dcterms:created xsi:type="dcterms:W3CDTF">2000-08-22T00:55:08Z</dcterms:created>
  <dcterms:modified xsi:type="dcterms:W3CDTF">2021-02-25T20:22:11Z</dcterms:modified>
</cp:coreProperties>
</file>